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handoutMasterIdLst>
    <p:handoutMasterId r:id="rId46"/>
  </p:handoutMasterIdLst>
  <p:sldIdLst>
    <p:sldId id="281" r:id="rId2"/>
    <p:sldId id="3096" r:id="rId3"/>
    <p:sldId id="3150" r:id="rId4"/>
    <p:sldId id="2491" r:id="rId5"/>
    <p:sldId id="2488" r:id="rId6"/>
    <p:sldId id="2489" r:id="rId7"/>
    <p:sldId id="3101" r:id="rId8"/>
    <p:sldId id="3102" r:id="rId9"/>
    <p:sldId id="3139" r:id="rId10"/>
    <p:sldId id="3146" r:id="rId11"/>
    <p:sldId id="3147" r:id="rId12"/>
    <p:sldId id="3151" r:id="rId13"/>
    <p:sldId id="3117" r:id="rId14"/>
    <p:sldId id="3119" r:id="rId15"/>
    <p:sldId id="3115" r:id="rId16"/>
    <p:sldId id="3114" r:id="rId17"/>
    <p:sldId id="3113" r:id="rId18"/>
    <p:sldId id="3116" r:id="rId19"/>
    <p:sldId id="3120" r:id="rId20"/>
    <p:sldId id="3121" r:id="rId21"/>
    <p:sldId id="3122" r:id="rId22"/>
    <p:sldId id="3129" r:id="rId23"/>
    <p:sldId id="3134" r:id="rId24"/>
    <p:sldId id="3132" r:id="rId25"/>
    <p:sldId id="3133" r:id="rId26"/>
    <p:sldId id="3125" r:id="rId27"/>
    <p:sldId id="3130" r:id="rId28"/>
    <p:sldId id="3131" r:id="rId29"/>
    <p:sldId id="3128" r:id="rId30"/>
    <p:sldId id="3152" r:id="rId31"/>
    <p:sldId id="3156" r:id="rId32"/>
    <p:sldId id="3162" r:id="rId33"/>
    <p:sldId id="3153" r:id="rId34"/>
    <p:sldId id="3155" r:id="rId35"/>
    <p:sldId id="3171" r:id="rId36"/>
    <p:sldId id="3176" r:id="rId37"/>
    <p:sldId id="3175" r:id="rId38"/>
    <p:sldId id="3172" r:id="rId39"/>
    <p:sldId id="379" r:id="rId40"/>
    <p:sldId id="594" r:id="rId41"/>
    <p:sldId id="261" r:id="rId42"/>
    <p:sldId id="3174" r:id="rId43"/>
    <p:sldId id="3159" r:id="rId44"/>
  </p:sldIdLst>
  <p:sldSz cx="12192000" cy="6858000"/>
  <p:notesSz cx="7099300" cy="10234613"/>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F7E"/>
    <a:srgbClr val="2159B5"/>
    <a:srgbClr val="CCFF66"/>
    <a:srgbClr val="F58220"/>
    <a:srgbClr val="FFFF99"/>
    <a:srgbClr val="33BBBC"/>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88" autoAdjust="0"/>
    <p:restoredTop sz="95073" autoAdjust="0"/>
  </p:normalViewPr>
  <p:slideViewPr>
    <p:cSldViewPr snapToGrid="0">
      <p:cViewPr varScale="1">
        <p:scale>
          <a:sx n="109" d="100"/>
          <a:sy n="109" d="100"/>
        </p:scale>
        <p:origin x="234" y="10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10" d="100"/>
        <a:sy n="110" d="100"/>
      </p:scale>
      <p:origin x="0" y="0"/>
    </p:cViewPr>
  </p:sorterViewPr>
  <p:notesViewPr>
    <p:cSldViewPr snapToGrid="0">
      <p:cViewPr varScale="1">
        <p:scale>
          <a:sx n="50" d="100"/>
          <a:sy n="50" d="100"/>
        </p:scale>
        <p:origin x="292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32" tIns="49516" rIns="99032" bIns="49516" rtlCol="0"/>
          <a:lstStyle>
            <a:lvl1pPr algn="l">
              <a:defRPr sz="1200"/>
            </a:lvl1pPr>
          </a:lstStyle>
          <a:p>
            <a:endParaRPr lang="en-US"/>
          </a:p>
        </p:txBody>
      </p:sp>
      <p:sp>
        <p:nvSpPr>
          <p:cNvPr id="3" name="Date Placeholder 2"/>
          <p:cNvSpPr>
            <a:spLocks noGrp="1"/>
          </p:cNvSpPr>
          <p:nvPr>
            <p:ph type="dt" sz="quarter" idx="1"/>
          </p:nvPr>
        </p:nvSpPr>
        <p:spPr>
          <a:xfrm>
            <a:off x="4021296" y="1"/>
            <a:ext cx="3076363" cy="511731"/>
          </a:xfrm>
          <a:prstGeom prst="rect">
            <a:avLst/>
          </a:prstGeom>
        </p:spPr>
        <p:txBody>
          <a:bodyPr vert="horz" lIns="99032" tIns="49516" rIns="99032" bIns="49516" rtlCol="0"/>
          <a:lstStyle>
            <a:lvl1pPr algn="r">
              <a:defRPr sz="1200"/>
            </a:lvl1pPr>
          </a:lstStyle>
          <a:p>
            <a:fld id="{43F1A4C9-FB5C-B247-A357-650712A3F0A8}" type="datetimeFigureOut">
              <a:rPr lang="en-US" smtClean="0"/>
              <a:pPr/>
              <a:t>2/26/2021</a:t>
            </a:fld>
            <a:endParaRPr lang="en-US"/>
          </a:p>
        </p:txBody>
      </p:sp>
      <p:sp>
        <p:nvSpPr>
          <p:cNvPr id="4" name="Footer Placeholder 3"/>
          <p:cNvSpPr>
            <a:spLocks noGrp="1"/>
          </p:cNvSpPr>
          <p:nvPr>
            <p:ph type="ftr" sz="quarter" idx="2"/>
          </p:nvPr>
        </p:nvSpPr>
        <p:spPr>
          <a:xfrm>
            <a:off x="1" y="9721107"/>
            <a:ext cx="3076363" cy="511731"/>
          </a:xfrm>
          <a:prstGeom prst="rect">
            <a:avLst/>
          </a:prstGeom>
        </p:spPr>
        <p:txBody>
          <a:bodyPr vert="horz" lIns="99032" tIns="49516" rIns="99032" bIns="49516" rtlCol="0" anchor="b"/>
          <a:lstStyle>
            <a:lvl1pPr algn="l">
              <a:defRPr sz="1200"/>
            </a:lvl1pPr>
          </a:lstStyle>
          <a:p>
            <a:endParaRPr lang="en-US"/>
          </a:p>
        </p:txBody>
      </p:sp>
      <p:sp>
        <p:nvSpPr>
          <p:cNvPr id="5" name="Slide Number Placeholder 4"/>
          <p:cNvSpPr>
            <a:spLocks noGrp="1"/>
          </p:cNvSpPr>
          <p:nvPr>
            <p:ph type="sldNum" sz="quarter" idx="3"/>
          </p:nvPr>
        </p:nvSpPr>
        <p:spPr>
          <a:xfrm>
            <a:off x="4021296" y="9721107"/>
            <a:ext cx="3076363" cy="511731"/>
          </a:xfrm>
          <a:prstGeom prst="rect">
            <a:avLst/>
          </a:prstGeom>
        </p:spPr>
        <p:txBody>
          <a:bodyPr vert="horz" lIns="99032" tIns="49516" rIns="99032" bIns="49516" rtlCol="0" anchor="b"/>
          <a:lstStyle>
            <a:lvl1pPr algn="r">
              <a:defRPr sz="1200"/>
            </a:lvl1pPr>
          </a:lstStyle>
          <a:p>
            <a:fld id="{C9D91F05-50D7-A946-8902-88FA310261AF}" type="slidenum">
              <a:rPr lang="en-US" smtClean="0"/>
              <a:pPr/>
              <a:t>‹#›</a:t>
            </a:fld>
            <a:endParaRPr lang="en-US"/>
          </a:p>
        </p:txBody>
      </p:sp>
    </p:spTree>
    <p:extLst>
      <p:ext uri="{BB962C8B-B14F-4D97-AF65-F5344CB8AC3E}">
        <p14:creationId xmlns:p14="http://schemas.microsoft.com/office/powerpoint/2010/main" val="87395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3076363" cy="513507"/>
          </a:xfrm>
          <a:prstGeom prst="rect">
            <a:avLst/>
          </a:prstGeom>
        </p:spPr>
        <p:txBody>
          <a:bodyPr vert="horz" lIns="99032" tIns="49516" rIns="99032" bIns="49516" rtlCol="0"/>
          <a:lstStyle>
            <a:lvl1pPr algn="l">
              <a:defRPr sz="1200"/>
            </a:lvl1pPr>
          </a:lstStyle>
          <a:p>
            <a:endParaRPr lang="en-SG"/>
          </a:p>
        </p:txBody>
      </p:sp>
      <p:sp>
        <p:nvSpPr>
          <p:cNvPr id="3" name="Date Placeholder 2"/>
          <p:cNvSpPr>
            <a:spLocks noGrp="1"/>
          </p:cNvSpPr>
          <p:nvPr>
            <p:ph type="dt" idx="1"/>
          </p:nvPr>
        </p:nvSpPr>
        <p:spPr>
          <a:xfrm>
            <a:off x="4021296" y="3"/>
            <a:ext cx="3076363" cy="513507"/>
          </a:xfrm>
          <a:prstGeom prst="rect">
            <a:avLst/>
          </a:prstGeom>
        </p:spPr>
        <p:txBody>
          <a:bodyPr vert="horz" lIns="99032" tIns="49516" rIns="99032" bIns="49516" rtlCol="0"/>
          <a:lstStyle>
            <a:lvl1pPr algn="r">
              <a:defRPr sz="1200"/>
            </a:lvl1pPr>
          </a:lstStyle>
          <a:p>
            <a:fld id="{EA4960E5-F060-4C88-B1C5-5A6F5890BEF6}" type="datetimeFigureOut">
              <a:rPr lang="en-SG" smtClean="0"/>
              <a:pPr/>
              <a:t>26/2/2021</a:t>
            </a:fld>
            <a:endParaRPr lang="en-SG"/>
          </a:p>
        </p:txBody>
      </p:sp>
      <p:sp>
        <p:nvSpPr>
          <p:cNvPr id="4" name="Slide Image Placeholder 3"/>
          <p:cNvSpPr>
            <a:spLocks noGrp="1" noRot="1" noChangeAspect="1"/>
          </p:cNvSpPr>
          <p:nvPr>
            <p:ph type="sldImg" idx="2"/>
          </p:nvPr>
        </p:nvSpPr>
        <p:spPr>
          <a:xfrm>
            <a:off x="477838" y="1277938"/>
            <a:ext cx="6143625" cy="3455987"/>
          </a:xfrm>
          <a:prstGeom prst="rect">
            <a:avLst/>
          </a:prstGeom>
          <a:noFill/>
          <a:ln w="12700">
            <a:solidFill>
              <a:prstClr val="black"/>
            </a:solidFill>
          </a:ln>
        </p:spPr>
        <p:txBody>
          <a:bodyPr vert="horz" lIns="99032" tIns="49516" rIns="99032" bIns="49516" rtlCol="0" anchor="ctr"/>
          <a:lstStyle/>
          <a:p>
            <a:endParaRPr lang="en-SG"/>
          </a:p>
        </p:txBody>
      </p:sp>
      <p:sp>
        <p:nvSpPr>
          <p:cNvPr id="5" name="Notes Placeholder 4"/>
          <p:cNvSpPr>
            <a:spLocks noGrp="1"/>
          </p:cNvSpPr>
          <p:nvPr>
            <p:ph type="body" sz="quarter" idx="3"/>
          </p:nvPr>
        </p:nvSpPr>
        <p:spPr>
          <a:xfrm>
            <a:off x="709931" y="4925407"/>
            <a:ext cx="5679440" cy="4029879"/>
          </a:xfrm>
          <a:prstGeom prst="rect">
            <a:avLst/>
          </a:prstGeom>
        </p:spPr>
        <p:txBody>
          <a:bodyPr vert="horz" lIns="99032" tIns="49516" rIns="99032" bIns="49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721109"/>
            <a:ext cx="3076363" cy="513507"/>
          </a:xfrm>
          <a:prstGeom prst="rect">
            <a:avLst/>
          </a:prstGeom>
        </p:spPr>
        <p:txBody>
          <a:bodyPr vert="horz" lIns="99032" tIns="49516" rIns="99032" bIns="49516" rtlCol="0" anchor="b"/>
          <a:lstStyle>
            <a:lvl1pPr algn="l">
              <a:defRPr sz="1200"/>
            </a:lvl1pPr>
          </a:lstStyle>
          <a:p>
            <a:endParaRPr lang="en-SG"/>
          </a:p>
        </p:txBody>
      </p:sp>
      <p:sp>
        <p:nvSpPr>
          <p:cNvPr id="7" name="Slide Number Placeholder 6"/>
          <p:cNvSpPr>
            <a:spLocks noGrp="1"/>
          </p:cNvSpPr>
          <p:nvPr>
            <p:ph type="sldNum" sz="quarter" idx="5"/>
          </p:nvPr>
        </p:nvSpPr>
        <p:spPr>
          <a:xfrm>
            <a:off x="4021296" y="9721109"/>
            <a:ext cx="3076363" cy="513507"/>
          </a:xfrm>
          <a:prstGeom prst="rect">
            <a:avLst/>
          </a:prstGeom>
        </p:spPr>
        <p:txBody>
          <a:bodyPr vert="horz" lIns="99032" tIns="49516" rIns="99032" bIns="49516" rtlCol="0" anchor="b"/>
          <a:lstStyle>
            <a:lvl1pPr algn="r">
              <a:defRPr sz="1200"/>
            </a:lvl1pPr>
          </a:lstStyle>
          <a:p>
            <a:fld id="{5E13ECD2-14D7-4265-AF23-95505127F74C}" type="slidenum">
              <a:rPr lang="en-SG" smtClean="0"/>
              <a:pPr/>
              <a:t>‹#›</a:t>
            </a:fld>
            <a:endParaRPr lang="en-SG"/>
          </a:p>
        </p:txBody>
      </p:sp>
    </p:spTree>
    <p:extLst>
      <p:ext uri="{BB962C8B-B14F-4D97-AF65-F5344CB8AC3E}">
        <p14:creationId xmlns:p14="http://schemas.microsoft.com/office/powerpoint/2010/main" val="16636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5E13ECD2-14D7-4265-AF23-95505127F74C}" type="slidenum">
              <a:rPr lang="en-SG" smtClean="0"/>
              <a:pPr/>
              <a:t>1</a:t>
            </a:fld>
            <a:endParaRPr lang="en-SG"/>
          </a:p>
        </p:txBody>
      </p:sp>
    </p:spTree>
    <p:extLst>
      <p:ext uri="{BB962C8B-B14F-4D97-AF65-F5344CB8AC3E}">
        <p14:creationId xmlns:p14="http://schemas.microsoft.com/office/powerpoint/2010/main" val="119783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pPr/>
              <a:t>16</a:t>
            </a:fld>
            <a:endParaRPr lang="en-SG"/>
          </a:p>
        </p:txBody>
      </p:sp>
    </p:spTree>
    <p:extLst>
      <p:ext uri="{BB962C8B-B14F-4D97-AF65-F5344CB8AC3E}">
        <p14:creationId xmlns:p14="http://schemas.microsoft.com/office/powerpoint/2010/main" val="290052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pPr/>
              <a:t>18</a:t>
            </a:fld>
            <a:endParaRPr lang="en-SG"/>
          </a:p>
        </p:txBody>
      </p:sp>
    </p:spTree>
    <p:extLst>
      <p:ext uri="{BB962C8B-B14F-4D97-AF65-F5344CB8AC3E}">
        <p14:creationId xmlns:p14="http://schemas.microsoft.com/office/powerpoint/2010/main" val="3516313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pPr/>
              <a:t>22</a:t>
            </a:fld>
            <a:endParaRPr lang="en-SG"/>
          </a:p>
        </p:txBody>
      </p:sp>
    </p:spTree>
    <p:extLst>
      <p:ext uri="{BB962C8B-B14F-4D97-AF65-F5344CB8AC3E}">
        <p14:creationId xmlns:p14="http://schemas.microsoft.com/office/powerpoint/2010/main" val="64202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pPr/>
              <a:t>23</a:t>
            </a:fld>
            <a:endParaRPr lang="en-SG"/>
          </a:p>
        </p:txBody>
      </p:sp>
    </p:spTree>
    <p:extLst>
      <p:ext uri="{BB962C8B-B14F-4D97-AF65-F5344CB8AC3E}">
        <p14:creationId xmlns:p14="http://schemas.microsoft.com/office/powerpoint/2010/main" val="252255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E13ECD2-14D7-4265-AF23-95505127F74C}" type="slidenum">
              <a:rPr lang="en-SG" smtClean="0"/>
              <a:pPr/>
              <a:t>34</a:t>
            </a:fld>
            <a:endParaRPr lang="en-SG"/>
          </a:p>
        </p:txBody>
      </p:sp>
    </p:spTree>
    <p:extLst>
      <p:ext uri="{BB962C8B-B14F-4D97-AF65-F5344CB8AC3E}">
        <p14:creationId xmlns:p14="http://schemas.microsoft.com/office/powerpoint/2010/main" val="4266424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E13ECD2-14D7-4265-AF23-95505127F74C}" type="slidenum">
              <a:rPr lang="en-SG" smtClean="0"/>
              <a:t>40</a:t>
            </a:fld>
            <a:endParaRPr lang="en-SG"/>
          </a:p>
        </p:txBody>
      </p:sp>
    </p:spTree>
    <p:extLst>
      <p:ext uri="{BB962C8B-B14F-4D97-AF65-F5344CB8AC3E}">
        <p14:creationId xmlns:p14="http://schemas.microsoft.com/office/powerpoint/2010/main" val="33390031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6" name="Title 1"/>
          <p:cNvSpPr>
            <a:spLocks noGrp="1"/>
          </p:cNvSpPr>
          <p:nvPr>
            <p:ph type="ctrTitle"/>
          </p:nvPr>
        </p:nvSpPr>
        <p:spPr>
          <a:xfrm>
            <a:off x="1688453" y="2121318"/>
            <a:ext cx="9882135" cy="1280230"/>
          </a:xfrm>
        </p:spPr>
        <p:txBody>
          <a:bodyPr anchor="t">
            <a:normAutofit/>
          </a:bodyPr>
          <a:lstStyle>
            <a:lvl1pPr algn="l">
              <a:defRPr sz="4400" b="1" cap="all" baseline="0">
                <a:solidFill>
                  <a:srgbClr val="173F7E"/>
                </a:solidFill>
                <a:latin typeface="+mn-lt"/>
                <a:cs typeface="Arial" panose="020B0604020202020204" pitchFamily="34" charset="0"/>
              </a:defRPr>
            </a:lvl1pPr>
          </a:lstStyle>
          <a:p>
            <a:r>
              <a:rPr lang="en-US" dirty="0"/>
              <a:t>Click to edit Master title style</a:t>
            </a:r>
          </a:p>
        </p:txBody>
      </p:sp>
      <p:sp>
        <p:nvSpPr>
          <p:cNvPr id="7" name="Subtitle 2"/>
          <p:cNvSpPr>
            <a:spLocks noGrp="1"/>
          </p:cNvSpPr>
          <p:nvPr>
            <p:ph type="subTitle" idx="1"/>
          </p:nvPr>
        </p:nvSpPr>
        <p:spPr>
          <a:xfrm>
            <a:off x="1688450" y="3538494"/>
            <a:ext cx="9151352" cy="463297"/>
          </a:xfrm>
        </p:spPr>
        <p:txBody>
          <a:bodyPr/>
          <a:lstStyle>
            <a:lvl1pPr marL="0" indent="0" algn="l">
              <a:buNone/>
              <a:defRPr sz="2400" b="1" cap="all" baseline="0">
                <a:solidFill>
                  <a:srgbClr val="33BBBC"/>
                </a:solidFill>
                <a:latin typeface="+mn-lt"/>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10" name="Text Placeholder 10"/>
          <p:cNvSpPr>
            <a:spLocks noGrp="1"/>
          </p:cNvSpPr>
          <p:nvPr>
            <p:ph type="body" sz="quarter" idx="13"/>
          </p:nvPr>
        </p:nvSpPr>
        <p:spPr>
          <a:xfrm>
            <a:off x="1688453" y="4127589"/>
            <a:ext cx="9129183" cy="406148"/>
          </a:xfrm>
        </p:spPr>
        <p:txBody>
          <a:bodyPr>
            <a:normAutofit/>
          </a:bodyPr>
          <a:lstStyle>
            <a:lvl1pPr marL="0" indent="0">
              <a:buNone/>
              <a:defRPr sz="2000" b="1">
                <a:solidFill>
                  <a:schemeClr val="tx1">
                    <a:lumMod val="50000"/>
                    <a:lumOff val="50000"/>
                  </a:schemeClr>
                </a:solidFill>
                <a:latin typeface="+mn-lt"/>
                <a:cs typeface="Arial" panose="020B0604020202020204" pitchFamily="34" charset="0"/>
              </a:defRPr>
            </a:lvl1pPr>
          </a:lstStyle>
          <a:p>
            <a:pPr lvl="0"/>
            <a:r>
              <a:rPr lang="en-US" dirty="0"/>
              <a:t>Click to edit Master text styles</a:t>
            </a:r>
          </a:p>
        </p:txBody>
      </p:sp>
      <p:sp>
        <p:nvSpPr>
          <p:cNvPr id="15" name="Slide Number Placeholder 14"/>
          <p:cNvSpPr>
            <a:spLocks noGrp="1"/>
          </p:cNvSpPr>
          <p:nvPr>
            <p:ph type="sldNum" sz="quarter" idx="16"/>
          </p:nvPr>
        </p:nvSpPr>
        <p:spPr/>
        <p:txBody>
          <a:bodyPr/>
          <a:lstStyle/>
          <a:p>
            <a:fld id="{2F63C605-4FC6-46DE-BC90-871762EA3F52}" type="slidenum">
              <a:rPr lang="en-SG" smtClean="0"/>
              <a:pPr/>
              <a:t>‹#›</a:t>
            </a:fld>
            <a:endParaRPr lang="en-SG"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7241" y="162880"/>
            <a:ext cx="3653347" cy="1231177"/>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r="4731"/>
          <a:stretch/>
        </p:blipFill>
        <p:spPr>
          <a:xfrm>
            <a:off x="6760585" y="328735"/>
            <a:ext cx="1269510" cy="899466"/>
          </a:xfrm>
          <a:prstGeom prst="rect">
            <a:avLst/>
          </a:prstGeom>
        </p:spPr>
      </p:pic>
      <p:sp>
        <p:nvSpPr>
          <p:cNvPr id="9" name="Footer Placeholder 7">
            <a:extLst>
              <a:ext uri="{FF2B5EF4-FFF2-40B4-BE49-F238E27FC236}">
                <a16:creationId xmlns:a16="http://schemas.microsoft.com/office/drawing/2014/main" id="{8D98EC35-3834-4B46-86A5-F140467849BE}"/>
              </a:ext>
            </a:extLst>
          </p:cNvPr>
          <p:cNvSpPr txBox="1">
            <a:spLocks/>
          </p:cNvSpPr>
          <p:nvPr userDrawn="1"/>
        </p:nvSpPr>
        <p:spPr>
          <a:xfrm>
            <a:off x="6536988" y="6492879"/>
            <a:ext cx="481681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baseline="0">
                <a:solidFill>
                  <a:srgbClr val="898989"/>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SG" sz="1000"/>
              <a:t>© National University of Singapore</a:t>
            </a:r>
            <a:endParaRPr lang="en-SG" dirty="0"/>
          </a:p>
        </p:txBody>
      </p:sp>
    </p:spTree>
    <p:extLst>
      <p:ext uri="{BB962C8B-B14F-4D97-AF65-F5344CB8AC3E}">
        <p14:creationId xmlns:p14="http://schemas.microsoft.com/office/powerpoint/2010/main" val="3044296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2ED8DE3-8B23-4F17-8F94-6FB255DCFF25}"/>
              </a:ext>
            </a:extLst>
          </p:cNvPr>
          <p:cNvSpPr>
            <a:spLocks noGrp="1"/>
          </p:cNvSpPr>
          <p:nvPr>
            <p:ph type="ctrTitle"/>
          </p:nvPr>
        </p:nvSpPr>
        <p:spPr>
          <a:xfrm>
            <a:off x="1688453" y="2121318"/>
            <a:ext cx="9882135" cy="1280230"/>
          </a:xfrm>
        </p:spPr>
        <p:txBody>
          <a:bodyPr anchor="t">
            <a:normAutofit/>
          </a:bodyPr>
          <a:lstStyle>
            <a:lvl1pPr algn="l">
              <a:defRPr sz="4400" b="1" cap="all" baseline="0">
                <a:solidFill>
                  <a:srgbClr val="173F7E"/>
                </a:solidFill>
                <a:latin typeface="+mn-lt"/>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CC09A247-F88C-4E95-B82F-F0596E2B7D60}"/>
              </a:ext>
            </a:extLst>
          </p:cNvPr>
          <p:cNvSpPr>
            <a:spLocks noGrp="1"/>
          </p:cNvSpPr>
          <p:nvPr>
            <p:ph type="subTitle" idx="1"/>
          </p:nvPr>
        </p:nvSpPr>
        <p:spPr>
          <a:xfrm>
            <a:off x="1688450" y="3538494"/>
            <a:ext cx="9151352" cy="463297"/>
          </a:xfrm>
        </p:spPr>
        <p:txBody>
          <a:bodyPr/>
          <a:lstStyle>
            <a:lvl1pPr marL="0" indent="0" algn="l">
              <a:buNone/>
              <a:defRPr sz="2400" b="1" cap="all" baseline="0">
                <a:solidFill>
                  <a:srgbClr val="33BBBC"/>
                </a:solidFill>
                <a:latin typeface="+mn-lt"/>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21" name="Text Placeholder 10">
            <a:extLst>
              <a:ext uri="{FF2B5EF4-FFF2-40B4-BE49-F238E27FC236}">
                <a16:creationId xmlns:a16="http://schemas.microsoft.com/office/drawing/2014/main" id="{509FE091-4019-4577-9394-17CBC03D14F9}"/>
              </a:ext>
            </a:extLst>
          </p:cNvPr>
          <p:cNvSpPr>
            <a:spLocks noGrp="1"/>
          </p:cNvSpPr>
          <p:nvPr>
            <p:ph type="body" sz="quarter" idx="13"/>
          </p:nvPr>
        </p:nvSpPr>
        <p:spPr>
          <a:xfrm>
            <a:off x="1688453" y="4127589"/>
            <a:ext cx="9129183" cy="406148"/>
          </a:xfrm>
        </p:spPr>
        <p:txBody>
          <a:bodyPr>
            <a:normAutofit/>
          </a:bodyPr>
          <a:lstStyle>
            <a:lvl1pPr marL="0" indent="0">
              <a:buNone/>
              <a:defRPr sz="2000" b="1">
                <a:solidFill>
                  <a:schemeClr val="tx1">
                    <a:lumMod val="50000"/>
                    <a:lumOff val="50000"/>
                  </a:schemeClr>
                </a:solidFill>
                <a:latin typeface="+mn-lt"/>
                <a:cs typeface="Arial" panose="020B0604020202020204" pitchFamily="34" charset="0"/>
              </a:defRPr>
            </a:lvl1pPr>
          </a:lstStyle>
          <a:p>
            <a:pPr lvl="0"/>
            <a:r>
              <a:rPr lang="en-US" dirty="0"/>
              <a:t>Click to edit Master text styles</a:t>
            </a:r>
          </a:p>
        </p:txBody>
      </p:sp>
      <p:sp>
        <p:nvSpPr>
          <p:cNvPr id="22" name="Slide Number Placeholder 14">
            <a:extLst>
              <a:ext uri="{FF2B5EF4-FFF2-40B4-BE49-F238E27FC236}">
                <a16:creationId xmlns:a16="http://schemas.microsoft.com/office/drawing/2014/main" id="{744C17B0-4B6F-46BA-B221-44B5866D8E68}"/>
              </a:ext>
            </a:extLst>
          </p:cNvPr>
          <p:cNvSpPr>
            <a:spLocks noGrp="1"/>
          </p:cNvSpPr>
          <p:nvPr>
            <p:ph type="sldNum" sz="quarter" idx="16"/>
          </p:nvPr>
        </p:nvSpPr>
        <p:spPr>
          <a:xfrm>
            <a:off x="11437776" y="6492879"/>
            <a:ext cx="754224" cy="365125"/>
          </a:xfrm>
        </p:spPr>
        <p:txBody>
          <a:bodyPr/>
          <a:lstStyle/>
          <a:p>
            <a:fld id="{2F63C605-4FC6-46DE-BC90-871762EA3F52}" type="slidenum">
              <a:rPr lang="en-SG" smtClean="0"/>
              <a:pPr/>
              <a:t>‹#›</a:t>
            </a:fld>
            <a:endParaRPr lang="en-SG" dirty="0"/>
          </a:p>
        </p:txBody>
      </p:sp>
      <p:pic>
        <p:nvPicPr>
          <p:cNvPr id="23" name="Picture 22">
            <a:extLst>
              <a:ext uri="{FF2B5EF4-FFF2-40B4-BE49-F238E27FC236}">
                <a16:creationId xmlns:a16="http://schemas.microsoft.com/office/drawing/2014/main" id="{C28C9604-8426-45C8-8FA2-93A1402369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7241" y="162880"/>
            <a:ext cx="3653347" cy="1231177"/>
          </a:xfrm>
          <a:prstGeom prst="rect">
            <a:avLst/>
          </a:prstGeom>
        </p:spPr>
      </p:pic>
      <p:pic>
        <p:nvPicPr>
          <p:cNvPr id="24" name="Picture 23">
            <a:extLst>
              <a:ext uri="{FF2B5EF4-FFF2-40B4-BE49-F238E27FC236}">
                <a16:creationId xmlns:a16="http://schemas.microsoft.com/office/drawing/2014/main" id="{459BFFFA-846C-4818-9AA0-9DF98A6DBCA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4731"/>
          <a:stretch/>
        </p:blipFill>
        <p:spPr>
          <a:xfrm>
            <a:off x="6760585" y="328735"/>
            <a:ext cx="1269510" cy="899466"/>
          </a:xfrm>
          <a:prstGeom prst="rect">
            <a:avLst/>
          </a:prstGeom>
        </p:spPr>
      </p:pic>
      <p:sp>
        <p:nvSpPr>
          <p:cNvPr id="25" name="Footer Placeholder 7">
            <a:extLst>
              <a:ext uri="{FF2B5EF4-FFF2-40B4-BE49-F238E27FC236}">
                <a16:creationId xmlns:a16="http://schemas.microsoft.com/office/drawing/2014/main" id="{2B9DF09E-BD17-410C-ACBD-5A0E095A00EF}"/>
              </a:ext>
            </a:extLst>
          </p:cNvPr>
          <p:cNvSpPr txBox="1">
            <a:spLocks/>
          </p:cNvSpPr>
          <p:nvPr userDrawn="1"/>
        </p:nvSpPr>
        <p:spPr>
          <a:xfrm>
            <a:off x="6536988" y="6492879"/>
            <a:ext cx="481681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baseline="0">
                <a:solidFill>
                  <a:srgbClr val="898989"/>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SG" sz="1000"/>
              <a:t>© National University of Singapore</a:t>
            </a:r>
            <a:endParaRPr lang="en-SG" dirty="0"/>
          </a:p>
        </p:txBody>
      </p:sp>
    </p:spTree>
    <p:extLst>
      <p:ext uri="{BB962C8B-B14F-4D97-AF65-F5344CB8AC3E}">
        <p14:creationId xmlns:p14="http://schemas.microsoft.com/office/powerpoint/2010/main" val="43155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Agenda</a:t>
            </a:r>
          </a:p>
        </p:txBody>
      </p:sp>
      <p:sp>
        <p:nvSpPr>
          <p:cNvPr id="12" name="Text Placeholder 11"/>
          <p:cNvSpPr>
            <a:spLocks noGrp="1"/>
          </p:cNvSpPr>
          <p:nvPr>
            <p:ph type="body" sz="quarter" idx="13" hasCustomPrompt="1"/>
          </p:nvPr>
        </p:nvSpPr>
        <p:spPr>
          <a:xfrm>
            <a:off x="838200" y="1167032"/>
            <a:ext cx="10515600" cy="4143375"/>
          </a:xfrm>
        </p:spPr>
        <p:txBody>
          <a:bodyPr/>
          <a:lstStyle>
            <a:lvl1pPr marL="514338" indent="-514338">
              <a:buFont typeface="Arial" panose="020B0604020202020204" pitchFamily="34" charset="0"/>
              <a:buChar char="•"/>
              <a:defRPr b="0" cap="none" baseline="0">
                <a:solidFill>
                  <a:schemeClr val="tx1">
                    <a:lumMod val="75000"/>
                    <a:lumOff val="25000"/>
                  </a:schemeClr>
                </a:solidFill>
                <a:latin typeface="+mj-lt"/>
              </a:defRPr>
            </a:lvl1pPr>
            <a:lvl2pPr>
              <a:defRPr>
                <a:solidFill>
                  <a:schemeClr val="tx1">
                    <a:lumMod val="75000"/>
                    <a:lumOff val="25000"/>
                  </a:schemeClr>
                </a:solidFill>
              </a:defRPr>
            </a:lvl2pPr>
          </a:lstStyle>
          <a:p>
            <a:pPr lvl="0"/>
            <a:r>
              <a:rPr lang="en-US" dirty="0"/>
              <a:t>Agenda 1</a:t>
            </a:r>
          </a:p>
          <a:p>
            <a:pPr lvl="0"/>
            <a:r>
              <a:rPr lang="en-US" dirty="0"/>
              <a:t>Agenda 2</a:t>
            </a:r>
          </a:p>
          <a:p>
            <a:pPr lvl="0"/>
            <a:r>
              <a:rPr lang="en-US" dirty="0"/>
              <a:t>Agenda 3</a:t>
            </a:r>
          </a:p>
          <a:p>
            <a:pPr lvl="0"/>
            <a:r>
              <a:rPr lang="en-US" dirty="0"/>
              <a:t>Agenda 4</a:t>
            </a:r>
          </a:p>
          <a:p>
            <a:pPr lvl="0"/>
            <a:r>
              <a:rPr lang="en-US" dirty="0"/>
              <a:t>Agenda 5</a:t>
            </a:r>
          </a:p>
        </p:txBody>
      </p:sp>
      <p:sp>
        <p:nvSpPr>
          <p:cNvPr id="5" name="Date Placeholder 4"/>
          <p:cNvSpPr>
            <a:spLocks noGrp="1"/>
          </p:cNvSpPr>
          <p:nvPr>
            <p:ph type="dt" sz="half" idx="14"/>
          </p:nvPr>
        </p:nvSpPr>
        <p:spPr/>
        <p:txBody>
          <a:bodyPr/>
          <a:lstStyle/>
          <a:p>
            <a:r>
              <a:rPr lang="en-US" dirty="0"/>
              <a:t>(Total Slides=5)</a:t>
            </a:r>
            <a:endParaRPr lang="en-SG" dirty="0"/>
          </a:p>
        </p:txBody>
      </p:sp>
      <p:sp>
        <p:nvSpPr>
          <p:cNvPr id="6" name="Footer Placeholder 5"/>
          <p:cNvSpPr>
            <a:spLocks noGrp="1"/>
          </p:cNvSpPr>
          <p:nvPr>
            <p:ph type="ftr" sz="quarter" idx="15"/>
          </p:nvPr>
        </p:nvSpPr>
        <p:spPr/>
        <p:txBody>
          <a:bodyPr/>
          <a:lstStyle/>
          <a:p>
            <a:pPr algn="l"/>
            <a:r>
              <a:rPr lang="en-SG" sz="1000" dirty="0"/>
              <a:t>© National University of Singapore</a:t>
            </a:r>
            <a:endParaRPr lang="en-SG" dirty="0"/>
          </a:p>
        </p:txBody>
      </p:sp>
      <p:sp>
        <p:nvSpPr>
          <p:cNvPr id="9" name="Slide Number Placeholder 8"/>
          <p:cNvSpPr>
            <a:spLocks noGrp="1"/>
          </p:cNvSpPr>
          <p:nvPr>
            <p:ph type="sldNum" sz="quarter" idx="16"/>
          </p:nvPr>
        </p:nvSpPr>
        <p:spPr/>
        <p:txBody>
          <a:bodyPr/>
          <a:lstStyle/>
          <a:p>
            <a:fld id="{2F63C605-4FC6-46DE-BC90-871762EA3F52}" type="slidenum">
              <a:rPr lang="en-SG" smtClean="0"/>
              <a:pPr/>
              <a:t>‹#›</a:t>
            </a:fld>
            <a:endParaRPr lang="en-SG"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1508" y="26069"/>
            <a:ext cx="2595440" cy="875805"/>
          </a:xfrm>
          <a:prstGeom prst="rect">
            <a:avLst/>
          </a:prstGeom>
        </p:spPr>
      </p:pic>
    </p:spTree>
    <p:extLst>
      <p:ext uri="{BB962C8B-B14F-4D97-AF65-F5344CB8AC3E}">
        <p14:creationId xmlns:p14="http://schemas.microsoft.com/office/powerpoint/2010/main" val="707394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Title</a:t>
            </a:r>
          </a:p>
        </p:txBody>
      </p:sp>
      <p:sp>
        <p:nvSpPr>
          <p:cNvPr id="8" name="Content Placeholder 7"/>
          <p:cNvSpPr>
            <a:spLocks noGrp="1"/>
          </p:cNvSpPr>
          <p:nvPr>
            <p:ph sz="quarter" idx="13" hasCustomPrompt="1"/>
          </p:nvPr>
        </p:nvSpPr>
        <p:spPr>
          <a:xfrm>
            <a:off x="838200" y="1182208"/>
            <a:ext cx="10515600" cy="4651375"/>
          </a:xfrm>
        </p:spPr>
        <p:txBody>
          <a:bodyPr/>
          <a:lstStyle>
            <a:lvl1pPr marL="357179" indent="-357179">
              <a:lnSpc>
                <a:spcPct val="120000"/>
              </a:lnSpc>
              <a:defRPr b="1">
                <a:solidFill>
                  <a:srgbClr val="F58220"/>
                </a:solidFill>
                <a:latin typeface="+mj-lt"/>
              </a:defRPr>
            </a:lvl1pPr>
            <a:lvl2pPr marL="804843" indent="-447663">
              <a:lnSpc>
                <a:spcPct val="120000"/>
              </a:lnSpc>
              <a:defRPr>
                <a:solidFill>
                  <a:schemeClr val="tx1">
                    <a:lumMod val="75000"/>
                    <a:lumOff val="25000"/>
                  </a:schemeClr>
                </a:solidFill>
                <a:latin typeface="+mj-lt"/>
              </a:defRPr>
            </a:lvl2pPr>
            <a:lvl3pPr marL="1163610" indent="-358766">
              <a:lnSpc>
                <a:spcPct val="120000"/>
              </a:lnSpc>
              <a:defRPr>
                <a:solidFill>
                  <a:schemeClr val="tx1">
                    <a:lumMod val="75000"/>
                    <a:lumOff val="25000"/>
                  </a:schemeClr>
                </a:solidFill>
                <a:latin typeface="+mj-lt"/>
              </a:defRPr>
            </a:lvl3pPr>
            <a:lvl4pPr marL="1520787" indent="-357179">
              <a:lnSpc>
                <a:spcPct val="120000"/>
              </a:lnSpc>
              <a:buFont typeface="Arial" panose="020B0604020202020204" pitchFamily="34" charset="0"/>
              <a:buChar char="─"/>
              <a:defRPr>
                <a:solidFill>
                  <a:schemeClr val="tx1">
                    <a:lumMod val="75000"/>
                    <a:lumOff val="25000"/>
                  </a:schemeClr>
                </a:solidFill>
                <a:latin typeface="+mj-lt"/>
              </a:defRPr>
            </a:lvl4pPr>
            <a:lvl5pPr>
              <a:defRPr>
                <a:solidFill>
                  <a:schemeClr val="tx1">
                    <a:lumMod val="75000"/>
                    <a:lumOff val="25000"/>
                  </a:schemeClr>
                </a:solidFill>
              </a:defRPr>
            </a:lvl5pPr>
          </a:lstStyle>
          <a:p>
            <a:pPr lvl="0"/>
            <a:r>
              <a:rPr lang="en-US" dirty="0"/>
              <a:t>Level 1</a:t>
            </a:r>
          </a:p>
          <a:p>
            <a:pPr lvl="1"/>
            <a:r>
              <a:rPr lang="en-US" dirty="0"/>
              <a:t>Level 2</a:t>
            </a:r>
          </a:p>
          <a:p>
            <a:pPr lvl="2"/>
            <a:r>
              <a:rPr lang="en-US" dirty="0"/>
              <a:t>Level 3</a:t>
            </a:r>
          </a:p>
          <a:p>
            <a:pPr lvl="3"/>
            <a:r>
              <a:rPr lang="en-US" dirty="0"/>
              <a:t>Level 4</a:t>
            </a:r>
          </a:p>
        </p:txBody>
      </p:sp>
      <p:sp>
        <p:nvSpPr>
          <p:cNvPr id="6" name="Date Placeholder 5"/>
          <p:cNvSpPr>
            <a:spLocks noGrp="1"/>
          </p:cNvSpPr>
          <p:nvPr>
            <p:ph type="dt" sz="half" idx="14"/>
          </p:nvPr>
        </p:nvSpPr>
        <p:spPr/>
        <p:txBody>
          <a:bodyPr/>
          <a:lstStyle/>
          <a:p>
            <a:r>
              <a:rPr lang="en-US"/>
              <a:t>(Total Slides=5) &lt;Project code, file name, version&gt;</a:t>
            </a:r>
            <a:endParaRPr lang="en-SG" dirty="0"/>
          </a:p>
        </p:txBody>
      </p:sp>
      <p:sp>
        <p:nvSpPr>
          <p:cNvPr id="11" name="Footer Placeholder 10"/>
          <p:cNvSpPr>
            <a:spLocks noGrp="1"/>
          </p:cNvSpPr>
          <p:nvPr>
            <p:ph type="ftr" sz="quarter" idx="15"/>
          </p:nvPr>
        </p:nvSpPr>
        <p:spPr/>
        <p:txBody>
          <a:bodyPr/>
          <a:lstStyle/>
          <a:p>
            <a:pPr algn="l"/>
            <a:r>
              <a:rPr lang="en-SG" sz="1000" dirty="0"/>
              <a:t>© National University of Singapore</a:t>
            </a:r>
            <a:endParaRPr lang="en-SG" dirty="0"/>
          </a:p>
        </p:txBody>
      </p:sp>
      <p:sp>
        <p:nvSpPr>
          <p:cNvPr id="12" name="Slide Number Placeholder 11"/>
          <p:cNvSpPr>
            <a:spLocks noGrp="1"/>
          </p:cNvSpPr>
          <p:nvPr>
            <p:ph type="sldNum" sz="quarter" idx="16"/>
          </p:nvPr>
        </p:nvSpPr>
        <p:spPr/>
        <p:txBody>
          <a:bodyPr/>
          <a:lstStyle/>
          <a:p>
            <a:fld id="{2F63C605-4FC6-46DE-BC90-871762EA3F52}" type="slidenum">
              <a:rPr lang="en-SG" smtClean="0"/>
              <a:pPr/>
              <a:t>‹#›</a:t>
            </a:fld>
            <a:endParaRPr lang="en-SG"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1508" y="26069"/>
            <a:ext cx="2595440" cy="875805"/>
          </a:xfrm>
          <a:prstGeom prst="rect">
            <a:avLst/>
          </a:prstGeom>
        </p:spPr>
      </p:pic>
    </p:spTree>
    <p:extLst>
      <p:ext uri="{BB962C8B-B14F-4D97-AF65-F5344CB8AC3E}">
        <p14:creationId xmlns:p14="http://schemas.microsoft.com/office/powerpoint/2010/main" val="349993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Title</a:t>
            </a:r>
          </a:p>
        </p:txBody>
      </p:sp>
      <p:sp>
        <p:nvSpPr>
          <p:cNvPr id="13" name="Content Placeholder 12"/>
          <p:cNvSpPr>
            <a:spLocks noGrp="1"/>
          </p:cNvSpPr>
          <p:nvPr>
            <p:ph sz="quarter" idx="14" hasCustomPrompt="1"/>
          </p:nvPr>
        </p:nvSpPr>
        <p:spPr>
          <a:xfrm>
            <a:off x="6347887" y="1166818"/>
            <a:ext cx="5005916" cy="4143375"/>
          </a:xfrm>
        </p:spPr>
        <p:txBody>
          <a:bodyPr/>
          <a:lstStyle>
            <a:lvl1pPr marL="357179" indent="-357179">
              <a:defRPr b="1">
                <a:solidFill>
                  <a:srgbClr val="F58220"/>
                </a:solidFill>
                <a:latin typeface="+mj-lt"/>
              </a:defRPr>
            </a:lvl1pPr>
            <a:lvl2pPr marL="685783" indent="-328605">
              <a:defRPr>
                <a:solidFill>
                  <a:schemeClr val="tx1">
                    <a:lumMod val="75000"/>
                    <a:lumOff val="25000"/>
                  </a:schemeClr>
                </a:solidFill>
                <a:latin typeface="+mj-lt"/>
              </a:defRPr>
            </a:lvl2pPr>
            <a:lvl3pPr marL="984226" indent="-268281">
              <a:defRPr baseline="0">
                <a:solidFill>
                  <a:schemeClr val="tx1">
                    <a:lumMod val="75000"/>
                    <a:lumOff val="25000"/>
                  </a:schemeClr>
                </a:solidFill>
                <a:latin typeface="+mj-lt"/>
              </a:defRPr>
            </a:lvl3pPr>
            <a:lvl4pPr marL="1341405" indent="-357179">
              <a:buFont typeface="Arial" panose="020B0604020202020204" pitchFamily="34" charset="0"/>
              <a:buChar char="─"/>
              <a:defRPr>
                <a:solidFill>
                  <a:schemeClr val="tx1">
                    <a:lumMod val="75000"/>
                    <a:lumOff val="25000"/>
                  </a:schemeClr>
                </a:solidFill>
                <a:latin typeface="+mj-lt"/>
              </a:defRPr>
            </a:lvl4pPr>
            <a:lvl5pPr>
              <a:defRPr>
                <a:solidFill>
                  <a:schemeClr val="tx1">
                    <a:lumMod val="75000"/>
                    <a:lumOff val="25000"/>
                  </a:schemeClr>
                </a:solidFill>
              </a:defRPr>
            </a:lvl5pPr>
          </a:lstStyle>
          <a:p>
            <a:pPr lvl="0"/>
            <a:r>
              <a:rPr lang="en-US" dirty="0"/>
              <a:t>Level 1</a:t>
            </a:r>
          </a:p>
          <a:p>
            <a:pPr lvl="1"/>
            <a:r>
              <a:rPr lang="en-US" dirty="0"/>
              <a:t>Level 2</a:t>
            </a:r>
          </a:p>
          <a:p>
            <a:pPr lvl="2"/>
            <a:r>
              <a:rPr lang="en-US" dirty="0"/>
              <a:t>Level 3</a:t>
            </a:r>
          </a:p>
          <a:p>
            <a:pPr lvl="3"/>
            <a:r>
              <a:rPr lang="en-US" dirty="0"/>
              <a:t>Level 4</a:t>
            </a:r>
          </a:p>
        </p:txBody>
      </p:sp>
      <p:sp>
        <p:nvSpPr>
          <p:cNvPr id="15" name="Content Placeholder 14"/>
          <p:cNvSpPr>
            <a:spLocks noGrp="1"/>
          </p:cNvSpPr>
          <p:nvPr>
            <p:ph sz="quarter" idx="15" hasCustomPrompt="1"/>
          </p:nvPr>
        </p:nvSpPr>
        <p:spPr>
          <a:xfrm>
            <a:off x="838203" y="1166817"/>
            <a:ext cx="5125279" cy="4143375"/>
          </a:xfrm>
        </p:spPr>
        <p:txBody>
          <a:bodyPr/>
          <a:lstStyle>
            <a:lvl1pPr marL="357179" indent="-357179">
              <a:defRPr b="1">
                <a:solidFill>
                  <a:srgbClr val="F58220"/>
                </a:solidFill>
                <a:latin typeface="+mj-lt"/>
              </a:defRPr>
            </a:lvl1pPr>
            <a:lvl2pPr marL="685783" indent="-328605">
              <a:defRPr>
                <a:solidFill>
                  <a:schemeClr val="tx1">
                    <a:lumMod val="75000"/>
                    <a:lumOff val="25000"/>
                  </a:schemeClr>
                </a:solidFill>
                <a:latin typeface="+mj-lt"/>
              </a:defRPr>
            </a:lvl2pPr>
            <a:lvl3pPr marL="984226" indent="-268281">
              <a:defRPr>
                <a:solidFill>
                  <a:schemeClr val="tx1">
                    <a:lumMod val="75000"/>
                    <a:lumOff val="25000"/>
                  </a:schemeClr>
                </a:solidFill>
                <a:latin typeface="+mj-lt"/>
              </a:defRPr>
            </a:lvl3pPr>
            <a:lvl4pPr marL="1341405" indent="-357179">
              <a:buFont typeface="Arial" panose="020B0604020202020204" pitchFamily="34" charset="0"/>
              <a:buChar char="─"/>
              <a:defRPr>
                <a:solidFill>
                  <a:schemeClr val="tx1">
                    <a:lumMod val="75000"/>
                    <a:lumOff val="25000"/>
                  </a:schemeClr>
                </a:solidFill>
                <a:latin typeface="+mj-lt"/>
              </a:defRPr>
            </a:lvl4pPr>
          </a:lstStyle>
          <a:p>
            <a:pPr lvl="0"/>
            <a:r>
              <a:rPr lang="en-US" dirty="0"/>
              <a:t>Level 1</a:t>
            </a:r>
          </a:p>
          <a:p>
            <a:pPr lvl="1"/>
            <a:r>
              <a:rPr lang="en-US" dirty="0"/>
              <a:t>Level 2</a:t>
            </a:r>
          </a:p>
          <a:p>
            <a:pPr lvl="2"/>
            <a:r>
              <a:rPr lang="en-US" dirty="0"/>
              <a:t>Level 3</a:t>
            </a:r>
          </a:p>
          <a:p>
            <a:pPr lvl="3"/>
            <a:r>
              <a:rPr lang="en-US" dirty="0"/>
              <a:t>Level 4</a:t>
            </a:r>
          </a:p>
        </p:txBody>
      </p:sp>
      <p:sp>
        <p:nvSpPr>
          <p:cNvPr id="6" name="Date Placeholder 5"/>
          <p:cNvSpPr>
            <a:spLocks noGrp="1"/>
          </p:cNvSpPr>
          <p:nvPr>
            <p:ph type="dt" sz="half" idx="16"/>
          </p:nvPr>
        </p:nvSpPr>
        <p:spPr/>
        <p:txBody>
          <a:bodyPr/>
          <a:lstStyle/>
          <a:p>
            <a:r>
              <a:rPr lang="en-US"/>
              <a:t>(Total Slides=5) &lt;Project code, file name, version&gt;</a:t>
            </a:r>
            <a:endParaRPr lang="en-SG" dirty="0"/>
          </a:p>
        </p:txBody>
      </p:sp>
      <p:sp>
        <p:nvSpPr>
          <p:cNvPr id="8" name="Footer Placeholder 7"/>
          <p:cNvSpPr>
            <a:spLocks noGrp="1"/>
          </p:cNvSpPr>
          <p:nvPr>
            <p:ph type="ftr" sz="quarter" idx="17"/>
          </p:nvPr>
        </p:nvSpPr>
        <p:spPr/>
        <p:txBody>
          <a:bodyPr/>
          <a:lstStyle/>
          <a:p>
            <a:pPr algn="l"/>
            <a:r>
              <a:rPr lang="en-SG" sz="1000" dirty="0"/>
              <a:t>© National University of Singapore</a:t>
            </a:r>
            <a:endParaRPr lang="en-SG" dirty="0"/>
          </a:p>
        </p:txBody>
      </p:sp>
      <p:sp>
        <p:nvSpPr>
          <p:cNvPr id="11" name="Slide Number Placeholder 10"/>
          <p:cNvSpPr>
            <a:spLocks noGrp="1"/>
          </p:cNvSpPr>
          <p:nvPr>
            <p:ph type="sldNum" sz="quarter" idx="18"/>
          </p:nvPr>
        </p:nvSpPr>
        <p:spPr/>
        <p:txBody>
          <a:bodyPr/>
          <a:lstStyle/>
          <a:p>
            <a:fld id="{2F63C605-4FC6-46DE-BC90-871762EA3F52}" type="slidenum">
              <a:rPr lang="en-SG" smtClean="0"/>
              <a:pPr/>
              <a:t>‹#›</a:t>
            </a:fld>
            <a:endParaRPr lang="en-SG"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1508" y="26069"/>
            <a:ext cx="2595440" cy="875805"/>
          </a:xfrm>
          <a:prstGeom prst="rect">
            <a:avLst/>
          </a:prstGeom>
        </p:spPr>
      </p:pic>
    </p:spTree>
    <p:extLst>
      <p:ext uri="{BB962C8B-B14F-4D97-AF65-F5344CB8AC3E}">
        <p14:creationId xmlns:p14="http://schemas.microsoft.com/office/powerpoint/2010/main" val="3219144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122422" y="3318389"/>
            <a:ext cx="9882135" cy="1280230"/>
          </a:xfrm>
        </p:spPr>
        <p:txBody>
          <a:bodyPr anchor="t">
            <a:normAutofit/>
          </a:bodyPr>
          <a:lstStyle>
            <a:lvl1pPr algn="l">
              <a:defRPr sz="4400" b="1" cap="all" baseline="0">
                <a:solidFill>
                  <a:srgbClr val="173F7E"/>
                </a:solidFill>
                <a:latin typeface="+mj-lt"/>
                <a:cs typeface="Arial" panose="020B0604020202020204" pitchFamily="34" charset="0"/>
              </a:defRPr>
            </a:lvl1pPr>
          </a:lstStyle>
          <a:p>
            <a:r>
              <a:rPr lang="en-US" dirty="0"/>
              <a:t>CLICK TO ADD TITLE</a:t>
            </a:r>
          </a:p>
        </p:txBody>
      </p:sp>
      <p:sp>
        <p:nvSpPr>
          <p:cNvPr id="7" name="Subtitle 2"/>
          <p:cNvSpPr>
            <a:spLocks noGrp="1"/>
          </p:cNvSpPr>
          <p:nvPr>
            <p:ph type="subTitle" idx="1" hasCustomPrompt="1"/>
          </p:nvPr>
        </p:nvSpPr>
        <p:spPr>
          <a:xfrm>
            <a:off x="1122419" y="4778847"/>
            <a:ext cx="9151352" cy="463297"/>
          </a:xfrm>
        </p:spPr>
        <p:txBody>
          <a:bodyPr/>
          <a:lstStyle>
            <a:lvl1pPr marL="0" indent="0" algn="l">
              <a:buNone/>
              <a:defRPr sz="2400" b="1" cap="all" baseline="0">
                <a:solidFill>
                  <a:srgbClr val="33BBBC"/>
                </a:solidFill>
                <a:latin typeface="+mj-lt"/>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text</a:t>
            </a:r>
          </a:p>
        </p:txBody>
      </p:sp>
      <p:sp>
        <p:nvSpPr>
          <p:cNvPr id="8" name="Date Placeholder 7"/>
          <p:cNvSpPr>
            <a:spLocks noGrp="1"/>
          </p:cNvSpPr>
          <p:nvPr>
            <p:ph type="dt" sz="half" idx="10"/>
          </p:nvPr>
        </p:nvSpPr>
        <p:spPr/>
        <p:txBody>
          <a:bodyPr/>
          <a:lstStyle/>
          <a:p>
            <a:r>
              <a:rPr lang="en-US"/>
              <a:t>(Total Slides=5) &lt;Project code, file name, version&gt;</a:t>
            </a:r>
            <a:endParaRPr lang="en-SG" dirty="0"/>
          </a:p>
        </p:txBody>
      </p:sp>
      <p:sp>
        <p:nvSpPr>
          <p:cNvPr id="12" name="Footer Placeholder 11"/>
          <p:cNvSpPr>
            <a:spLocks noGrp="1"/>
          </p:cNvSpPr>
          <p:nvPr>
            <p:ph type="ftr" sz="quarter" idx="11"/>
          </p:nvPr>
        </p:nvSpPr>
        <p:spPr/>
        <p:txBody>
          <a:bodyPr/>
          <a:lstStyle/>
          <a:p>
            <a:pPr algn="l"/>
            <a:r>
              <a:rPr lang="en-SG" sz="1000" dirty="0"/>
              <a:t>© National University of Singapore</a:t>
            </a:r>
            <a:endParaRPr lang="en-SG" dirty="0"/>
          </a:p>
        </p:txBody>
      </p:sp>
      <p:sp>
        <p:nvSpPr>
          <p:cNvPr id="13" name="Slide Number Placeholder 12"/>
          <p:cNvSpPr>
            <a:spLocks noGrp="1"/>
          </p:cNvSpPr>
          <p:nvPr>
            <p:ph type="sldNum" sz="quarter" idx="12"/>
          </p:nvPr>
        </p:nvSpPr>
        <p:spPr/>
        <p:txBody>
          <a:bodyPr/>
          <a:lstStyle/>
          <a:p>
            <a:fld id="{2F63C605-4FC6-46DE-BC90-871762EA3F52}" type="slidenum">
              <a:rPr lang="en-SG" smtClean="0"/>
              <a:pPr/>
              <a:t>‹#›</a:t>
            </a:fld>
            <a:endParaRPr lang="en-SG"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478" y="58779"/>
            <a:ext cx="4046202" cy="1365350"/>
          </a:xfrm>
          <a:prstGeom prst="rect">
            <a:avLst/>
          </a:prstGeom>
        </p:spPr>
      </p:pic>
    </p:spTree>
    <p:extLst>
      <p:ext uri="{BB962C8B-B14F-4D97-AF65-F5344CB8AC3E}">
        <p14:creationId xmlns:p14="http://schemas.microsoft.com/office/powerpoint/2010/main" val="21420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Title</a:t>
            </a:r>
          </a:p>
        </p:txBody>
      </p:sp>
      <p:sp>
        <p:nvSpPr>
          <p:cNvPr id="6" name="Date Placeholder 5"/>
          <p:cNvSpPr>
            <a:spLocks noGrp="1"/>
          </p:cNvSpPr>
          <p:nvPr>
            <p:ph type="dt" sz="half" idx="10"/>
          </p:nvPr>
        </p:nvSpPr>
        <p:spPr/>
        <p:txBody>
          <a:bodyPr/>
          <a:lstStyle/>
          <a:p>
            <a:r>
              <a:rPr lang="en-US"/>
              <a:t>(Total Slides=5) &lt;Project code, file name, version&gt;</a:t>
            </a:r>
            <a:endParaRPr lang="en-SG" dirty="0"/>
          </a:p>
        </p:txBody>
      </p:sp>
      <p:sp>
        <p:nvSpPr>
          <p:cNvPr id="10" name="Footer Placeholder 9"/>
          <p:cNvSpPr>
            <a:spLocks noGrp="1"/>
          </p:cNvSpPr>
          <p:nvPr>
            <p:ph type="ftr" sz="quarter" idx="11"/>
          </p:nvPr>
        </p:nvSpPr>
        <p:spPr/>
        <p:txBody>
          <a:bodyPr/>
          <a:lstStyle/>
          <a:p>
            <a:pPr algn="l"/>
            <a:r>
              <a:rPr lang="en-SG" sz="1000"/>
              <a:t>© 2017 National University of Singapore. All Rights Reserved</a:t>
            </a:r>
            <a:endParaRPr lang="en-SG" dirty="0"/>
          </a:p>
        </p:txBody>
      </p:sp>
      <p:sp>
        <p:nvSpPr>
          <p:cNvPr id="11" name="Slide Number Placeholder 10"/>
          <p:cNvSpPr>
            <a:spLocks noGrp="1"/>
          </p:cNvSpPr>
          <p:nvPr>
            <p:ph type="sldNum" sz="quarter" idx="12"/>
          </p:nvPr>
        </p:nvSpPr>
        <p:spPr/>
        <p:txBody>
          <a:bodyPr/>
          <a:lstStyle/>
          <a:p>
            <a:fld id="{2F63C605-4FC6-46DE-BC90-871762EA3F52}" type="slidenum">
              <a:rPr lang="en-SG" smtClean="0"/>
              <a:pPr/>
              <a:t>‹#›</a:t>
            </a:fld>
            <a:endParaRPr lang="en-SG"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1508" y="26069"/>
            <a:ext cx="2595440" cy="875805"/>
          </a:xfrm>
          <a:prstGeom prst="rect">
            <a:avLst/>
          </a:prstGeom>
        </p:spPr>
      </p:pic>
    </p:spTree>
    <p:extLst>
      <p:ext uri="{BB962C8B-B14F-4D97-AF65-F5344CB8AC3E}">
        <p14:creationId xmlns:p14="http://schemas.microsoft.com/office/powerpoint/2010/main" val="2521781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r>
              <a:rPr lang="en-US"/>
              <a:t>© National University of Singapore. All Rights Reserved.</a:t>
            </a:r>
            <a:endParaRPr lang="en-SG"/>
          </a:p>
        </p:txBody>
      </p:sp>
      <p:sp>
        <p:nvSpPr>
          <p:cNvPr id="5" name="Footer Placeholder 4"/>
          <p:cNvSpPr>
            <a:spLocks noGrp="1"/>
          </p:cNvSpPr>
          <p:nvPr>
            <p:ph type="ftr" sz="quarter" idx="11"/>
          </p:nvPr>
        </p:nvSpPr>
        <p:spPr/>
        <p:txBody>
          <a:bodyPr/>
          <a:lstStyle/>
          <a:p>
            <a:r>
              <a:rPr lang="en-SG"/>
              <a:t>© National University of Singapore. All Rights Reserved.</a:t>
            </a:r>
          </a:p>
        </p:txBody>
      </p:sp>
      <p:sp>
        <p:nvSpPr>
          <p:cNvPr id="6" name="Slide Number Placeholder 5"/>
          <p:cNvSpPr>
            <a:spLocks noGrp="1"/>
          </p:cNvSpPr>
          <p:nvPr>
            <p:ph type="sldNum" sz="quarter" idx="12"/>
          </p:nvPr>
        </p:nvSpPr>
        <p:spPr/>
        <p:txBody>
          <a:bodyPr/>
          <a:lstStyle/>
          <a:p>
            <a:fld id="{D7595A48-BEA1-4F0B-B705-935962E41028}" type="slidenum">
              <a:rPr lang="en-SG" smtClean="0"/>
              <a:t>‹#›</a:t>
            </a:fld>
            <a:endParaRPr lang="en-SG"/>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200" y="4044"/>
            <a:ext cx="2140120" cy="722162"/>
          </a:xfrm>
          <a:prstGeom prst="rect">
            <a:avLst/>
          </a:prstGeom>
        </p:spPr>
      </p:pic>
      <p:sp>
        <p:nvSpPr>
          <p:cNvPr id="8" name="TextBox 7"/>
          <p:cNvSpPr txBox="1"/>
          <p:nvPr userDrawn="1"/>
        </p:nvSpPr>
        <p:spPr>
          <a:xfrm>
            <a:off x="7547859" y="6417032"/>
            <a:ext cx="440427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SG" sz="1200"/>
              <a:t>© National University of Singapore. All Rights Reserved.</a:t>
            </a:r>
          </a:p>
          <a:p>
            <a:pPr algn="r"/>
            <a:endParaRPr lang="en-SG" sz="1200"/>
          </a:p>
        </p:txBody>
      </p:sp>
    </p:spTree>
    <p:extLst>
      <p:ext uri="{BB962C8B-B14F-4D97-AF65-F5344CB8AC3E}">
        <p14:creationId xmlns:p14="http://schemas.microsoft.com/office/powerpoint/2010/main" val="141847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Oval 8"/>
          <p:cNvSpPr/>
          <p:nvPr userDrawn="1"/>
        </p:nvSpPr>
        <p:spPr>
          <a:xfrm>
            <a:off x="4170783" y="1572630"/>
            <a:ext cx="3909526" cy="3909526"/>
          </a:xfrm>
          <a:prstGeom prst="ellipse">
            <a:avLst/>
          </a:prstGeom>
          <a:solidFill>
            <a:srgbClr val="0F42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4170782" y="3960230"/>
            <a:ext cx="3909527" cy="1297570"/>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r>
              <a:rPr lang="en-US"/>
              <a:t>© National University of Singapore. All Rights Reserved.</a:t>
            </a:r>
            <a:endParaRPr lang="en-SG"/>
          </a:p>
        </p:txBody>
      </p:sp>
      <p:sp>
        <p:nvSpPr>
          <p:cNvPr id="5" name="Footer Placeholder 4"/>
          <p:cNvSpPr>
            <a:spLocks noGrp="1"/>
          </p:cNvSpPr>
          <p:nvPr>
            <p:ph type="ftr" sz="quarter" idx="11"/>
          </p:nvPr>
        </p:nvSpPr>
        <p:spPr/>
        <p:txBody>
          <a:bodyPr/>
          <a:lstStyle/>
          <a:p>
            <a:r>
              <a:rPr lang="en-SG"/>
              <a:t>© National University of Singapore. All Rights Reserved.</a:t>
            </a:r>
          </a:p>
        </p:txBody>
      </p:sp>
      <p:sp>
        <p:nvSpPr>
          <p:cNvPr id="6" name="Slide Number Placeholder 5"/>
          <p:cNvSpPr>
            <a:spLocks noGrp="1"/>
          </p:cNvSpPr>
          <p:nvPr>
            <p:ph type="sldNum" sz="quarter" idx="12"/>
          </p:nvPr>
        </p:nvSpPr>
        <p:spPr/>
        <p:txBody>
          <a:bodyPr/>
          <a:lstStyle/>
          <a:p>
            <a:fld id="{D7595A48-BEA1-4F0B-B705-935962E41028}" type="slidenum">
              <a:rPr lang="en-SG" smtClean="0"/>
              <a:t>‹#›</a:t>
            </a:fld>
            <a:endParaRPr lang="en-SG"/>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2200" y="154754"/>
            <a:ext cx="2114550" cy="1046663"/>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29060" y="288105"/>
            <a:ext cx="676833" cy="750120"/>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362598" y="2673993"/>
            <a:ext cx="3503105" cy="1182086"/>
          </a:xfrm>
          <a:prstGeom prst="rect">
            <a:avLst/>
          </a:prstGeom>
        </p:spPr>
      </p:pic>
      <p:sp>
        <p:nvSpPr>
          <p:cNvPr id="11" name="TextBox 10"/>
          <p:cNvSpPr txBox="1"/>
          <p:nvPr userDrawn="1"/>
        </p:nvSpPr>
        <p:spPr>
          <a:xfrm>
            <a:off x="8556172" y="6298164"/>
            <a:ext cx="3415004" cy="338554"/>
          </a:xfrm>
          <a:prstGeom prst="rect">
            <a:avLst/>
          </a:prstGeom>
          <a:noFill/>
        </p:spPr>
        <p:txBody>
          <a:bodyPr wrap="square" rtlCol="0">
            <a:spAutoFit/>
          </a:bodyPr>
          <a:lstStyle/>
          <a:p>
            <a:pPr algn="r"/>
            <a:r>
              <a:rPr lang="en-SG" sz="1600" b="1">
                <a:latin typeface="Century Gothic" panose="020B0502020202020204" pitchFamily="34" charset="0"/>
              </a:rPr>
              <a:t>www.iss.nus.edu.sg</a:t>
            </a:r>
          </a:p>
        </p:txBody>
      </p:sp>
    </p:spTree>
    <p:extLst>
      <p:ext uri="{BB962C8B-B14F-4D97-AF65-F5344CB8AC3E}">
        <p14:creationId xmlns:p14="http://schemas.microsoft.com/office/powerpoint/2010/main" val="4149493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437776" y="6492879"/>
            <a:ext cx="754224"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2F63C605-4FC6-46DE-BC90-871762EA3F52}" type="slidenum">
              <a:rPr lang="en-SG" smtClean="0"/>
              <a:pPr/>
              <a:t>‹#›</a:t>
            </a:fld>
            <a:endParaRPr lang="en-SG" dirty="0"/>
          </a:p>
        </p:txBody>
      </p:sp>
      <p:sp>
        <p:nvSpPr>
          <p:cNvPr id="9" name="Date Placeholder 3"/>
          <p:cNvSpPr>
            <a:spLocks noGrp="1"/>
          </p:cNvSpPr>
          <p:nvPr>
            <p:ph type="dt" sz="half" idx="2"/>
          </p:nvPr>
        </p:nvSpPr>
        <p:spPr>
          <a:xfrm>
            <a:off x="154709" y="6492878"/>
            <a:ext cx="6298304" cy="365125"/>
          </a:xfrm>
          <a:prstGeom prst="rect">
            <a:avLst/>
          </a:prstGeom>
        </p:spPr>
        <p:txBody>
          <a:bodyPr vert="horz" lIns="91440" tIns="45720" rIns="91440" bIns="45720" rtlCol="0" anchor="ctr"/>
          <a:lstStyle>
            <a:lvl1pPr algn="l">
              <a:defRPr sz="1000" baseline="0">
                <a:solidFill>
                  <a:srgbClr val="898989"/>
                </a:solidFill>
                <a:latin typeface="Arial" panose="020B0604020202020204" pitchFamily="34" charset="0"/>
              </a:defRPr>
            </a:lvl1pPr>
          </a:lstStyle>
          <a:p>
            <a:r>
              <a:rPr lang="en-US"/>
              <a:t>(Total Slides=5) &lt;Project code, file name, version&gt;</a:t>
            </a:r>
            <a:endParaRPr lang="en-SG" dirty="0"/>
          </a:p>
        </p:txBody>
      </p:sp>
      <p:sp>
        <p:nvSpPr>
          <p:cNvPr id="10" name="Footer Placeholder 4"/>
          <p:cNvSpPr>
            <a:spLocks noGrp="1"/>
          </p:cNvSpPr>
          <p:nvPr>
            <p:ph type="ftr" sz="quarter" idx="3"/>
          </p:nvPr>
        </p:nvSpPr>
        <p:spPr>
          <a:xfrm>
            <a:off x="6536988" y="6492879"/>
            <a:ext cx="4816813" cy="365125"/>
          </a:xfrm>
          <a:prstGeom prst="rect">
            <a:avLst/>
          </a:prstGeom>
        </p:spPr>
        <p:txBody>
          <a:bodyPr vert="horz" lIns="91440" tIns="45720" rIns="91440" bIns="45720" rtlCol="0" anchor="ctr"/>
          <a:lstStyle>
            <a:lvl1pPr algn="ctr">
              <a:defRPr sz="1200" baseline="0">
                <a:solidFill>
                  <a:srgbClr val="898989"/>
                </a:solidFill>
                <a:latin typeface="Arial" panose="020B0604020202020204" pitchFamily="34" charset="0"/>
              </a:defRPr>
            </a:lvl1pPr>
          </a:lstStyle>
          <a:p>
            <a:pPr algn="l"/>
            <a:r>
              <a:rPr lang="en-SG" sz="1000"/>
              <a:t>© 2017 National University of Singapore. All Rights Reserved</a:t>
            </a:r>
            <a:endParaRPr lang="en-SG" dirty="0"/>
          </a:p>
        </p:txBody>
      </p:sp>
    </p:spTree>
    <p:extLst>
      <p:ext uri="{BB962C8B-B14F-4D97-AF65-F5344CB8AC3E}">
        <p14:creationId xmlns:p14="http://schemas.microsoft.com/office/powerpoint/2010/main" val="3929712587"/>
      </p:ext>
    </p:extLst>
  </p:cSld>
  <p:clrMap bg1="lt1" tx1="dk1" bg2="lt2" tx2="dk2" accent1="accent1" accent2="accent2" accent3="accent3" accent4="accent4" accent5="accent5" accent6="accent6" hlink="hlink" folHlink="folHlink"/>
  <p:sldLayoutIdLst>
    <p:sldLayoutId id="2147483693" r:id="rId1"/>
    <p:sldLayoutId id="2147483685" r:id="rId2"/>
    <p:sldLayoutId id="2147483686" r:id="rId3"/>
    <p:sldLayoutId id="2147483687" r:id="rId4"/>
    <p:sldLayoutId id="2147483688" r:id="rId5"/>
    <p:sldLayoutId id="2147483689" r:id="rId6"/>
    <p:sldLayoutId id="2147483690" r:id="rId7"/>
    <p:sldLayoutId id="2147483691" r:id="rId8"/>
    <p:sldLayoutId id="2147483695" r:id="rId9"/>
  </p:sldLayoutIdLst>
  <p:hf hdr="0" dt="0"/>
  <p:txStyles>
    <p:titleStyle>
      <a:lvl1pPr algn="l" defTabSz="914377"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han.gu@nus.edu.s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hyperlink" Target="https://youtu.be/DWWU-8_4wu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viuR7N6E2LA"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hyperlink" Target="https://www.airbus.com/newsroom/press-releases/en/2019/03/airbus-skyways-drone-trials-worlds-first-shoretoship-deliveries.html" TargetMode="Externa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letsenvision.com/envision-glasse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3.jpeg"/><Relationship Id="rId5" Type="http://schemas.openxmlformats.org/officeDocument/2006/relationships/hyperlink" Target="https://youtu.be/-qCanuYrR0g" TargetMode="External"/><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www.letsenvision.com/envision-glasses" TargetMode="External"/><Relationship Id="rId7"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4.xml"/><Relationship Id="rId6" Type="http://schemas.openxmlformats.org/officeDocument/2006/relationships/image" Target="../media/image40.jpeg"/><Relationship Id="rId5" Type="http://schemas.openxmlformats.org/officeDocument/2006/relationships/hyperlink" Target="https://github.com/telescopeuser/object_detector_app" TargetMode="External"/><Relationship Id="rId4" Type="http://schemas.openxmlformats.org/officeDocument/2006/relationships/hyperlink" Target="https://github.com/bourdakos1/Custom-Object-Detecti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telescopeuser/S-IPA-Workshop/tree/master/workshop1/LocalAI/IPA_a_facedetect" TargetMode="External"/><Relationship Id="rId2" Type="http://schemas.openxmlformats.org/officeDocument/2006/relationships/image" Target="../media/image41.gif"/><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github.com/ageitgey/face_recognition"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europost.eu/web/files/articles/22274/gallery/thumb_910x0_660410-4.jpg" TargetMode="External"/><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i.warosu.org/data/biz/img/0012/12/1461543092681.jpg" TargetMode="External"/><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jpeg"/></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direct.astutesolutions.com/wp-content/uploads/2020/11/mayan-aqueducts-e1605620293474.jpg" TargetMode="External"/><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hyperlink" Target="https://upload.wikimedia.org/wikipedia/commons/d/d6/A-line1913.jp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63688E74-BA36-4EA3-8FDD-59DB4AF27236}"/>
              </a:ext>
            </a:extLst>
          </p:cNvPr>
          <p:cNvSpPr>
            <a:spLocks noGrp="1"/>
          </p:cNvSpPr>
          <p:nvPr>
            <p:ph type="body" sz="quarter" idx="13"/>
          </p:nvPr>
        </p:nvSpPr>
        <p:spPr>
          <a:xfrm>
            <a:off x="1688453" y="4127589"/>
            <a:ext cx="9129183" cy="406148"/>
          </a:xfrm>
        </p:spPr>
        <p:txBody>
          <a:bodyPr>
            <a:normAutofit/>
          </a:bodyPr>
          <a:lstStyle/>
          <a:p>
            <a:r>
              <a:rPr lang="en-SG" dirty="0"/>
              <a:t>GU Zhan  </a:t>
            </a:r>
            <a:r>
              <a:rPr lang="zh-CN" altLang="en-US" dirty="0"/>
              <a:t>顾 瞻  </a:t>
            </a:r>
            <a:r>
              <a:rPr lang="en-US" altLang="zh-CN" dirty="0"/>
              <a:t>(</a:t>
            </a:r>
            <a:r>
              <a:rPr lang="en-SG" dirty="0"/>
              <a:t>Sam)   </a:t>
            </a:r>
            <a:r>
              <a:rPr lang="en-SG" dirty="0">
                <a:hlinkClick r:id="rId3"/>
              </a:rPr>
              <a:t>zhan.gu@nus.edu.sg</a:t>
            </a:r>
            <a:endParaRPr lang="en-SG" dirty="0"/>
          </a:p>
          <a:p>
            <a:endParaRPr lang="en-SG" dirty="0"/>
          </a:p>
        </p:txBody>
      </p:sp>
      <p:sp>
        <p:nvSpPr>
          <p:cNvPr id="21" name="Text Placeholder 3">
            <a:extLst>
              <a:ext uri="{FF2B5EF4-FFF2-40B4-BE49-F238E27FC236}">
                <a16:creationId xmlns:a16="http://schemas.microsoft.com/office/drawing/2014/main" id="{1362FF30-A986-4CF9-850D-EF3370A73F59}"/>
              </a:ext>
            </a:extLst>
          </p:cNvPr>
          <p:cNvSpPr txBox="1">
            <a:spLocks/>
          </p:cNvSpPr>
          <p:nvPr/>
        </p:nvSpPr>
        <p:spPr>
          <a:xfrm>
            <a:off x="1688453" y="3544322"/>
            <a:ext cx="9665348" cy="406148"/>
          </a:xfrm>
          <a:prstGeom prst="rect">
            <a:avLst/>
          </a:prstGeom>
        </p:spPr>
        <p:txBody>
          <a:bodyPr vert="horz" lIns="91440" tIns="45720" rIns="91440" bIns="45720" rtlCol="0">
            <a:normAutofit lnSpcReduction="10000"/>
          </a:bodyPr>
          <a:lstStyle>
            <a:lvl1pPr marL="0" indent="0" algn="l" defTabSz="914377" rtl="0" eaLnBrk="1" latinLnBrk="0" hangingPunct="1">
              <a:lnSpc>
                <a:spcPct val="90000"/>
              </a:lnSpc>
              <a:spcBef>
                <a:spcPts val="1000"/>
              </a:spcBef>
              <a:buFont typeface="Arial" panose="020B0604020202020204" pitchFamily="34" charset="0"/>
              <a:buNone/>
              <a:defRPr sz="2000" b="1" kern="1200">
                <a:solidFill>
                  <a:schemeClr val="tx1">
                    <a:lumMod val="50000"/>
                    <a:lumOff val="50000"/>
                  </a:schemeClr>
                </a:solidFill>
                <a:latin typeface="+mj-lt"/>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4"/>
                </a:solidFill>
              </a:rPr>
              <a:t>28 February 2021</a:t>
            </a:r>
            <a:endParaRPr lang="en-SG" sz="2400" dirty="0">
              <a:solidFill>
                <a:schemeClr val="accent4"/>
              </a:solidFill>
            </a:endParaRPr>
          </a:p>
        </p:txBody>
      </p:sp>
      <p:sp>
        <p:nvSpPr>
          <p:cNvPr id="20" name="Title 1">
            <a:extLst>
              <a:ext uri="{FF2B5EF4-FFF2-40B4-BE49-F238E27FC236}">
                <a16:creationId xmlns:a16="http://schemas.microsoft.com/office/drawing/2014/main" id="{A068E46D-55EF-485B-950B-1D94B0B7E910}"/>
              </a:ext>
            </a:extLst>
          </p:cNvPr>
          <p:cNvSpPr txBox="1">
            <a:spLocks/>
          </p:cNvSpPr>
          <p:nvPr/>
        </p:nvSpPr>
        <p:spPr>
          <a:xfrm>
            <a:off x="1688450" y="1827051"/>
            <a:ext cx="9665351" cy="128023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nSpc>
                <a:spcPct val="110000"/>
              </a:lnSpc>
            </a:pPr>
            <a:r>
              <a:rPr lang="en-US" sz="4000" dirty="0"/>
              <a:t>Advances in Business Automation</a:t>
            </a:r>
          </a:p>
        </p:txBody>
      </p:sp>
      <p:sp>
        <p:nvSpPr>
          <p:cNvPr id="10" name="Slide Number Placeholder 9"/>
          <p:cNvSpPr>
            <a:spLocks noGrp="1"/>
          </p:cNvSpPr>
          <p:nvPr>
            <p:ph type="sldNum" sz="quarter" idx="16"/>
          </p:nvPr>
        </p:nvSpPr>
        <p:spPr>
          <a:xfrm>
            <a:off x="11437776" y="6492879"/>
            <a:ext cx="754224" cy="365125"/>
          </a:xfrm>
        </p:spPr>
        <p:txBody>
          <a:bodyPr/>
          <a:lstStyle/>
          <a:p>
            <a:fld id="{2F63C605-4FC6-46DE-BC90-871762EA3F52}" type="slidenum">
              <a:rPr lang="en-SG" smtClean="0"/>
              <a:pPr/>
              <a:t>1</a:t>
            </a:fld>
            <a:endParaRPr lang="en-SG"/>
          </a:p>
        </p:txBody>
      </p:sp>
      <p:sp>
        <p:nvSpPr>
          <p:cNvPr id="4" name="Rectangle 3"/>
          <p:cNvSpPr/>
          <p:nvPr/>
        </p:nvSpPr>
        <p:spPr>
          <a:xfrm>
            <a:off x="0" y="5294124"/>
            <a:ext cx="12192000" cy="95704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dirty="0"/>
          </a:p>
        </p:txBody>
      </p:sp>
      <p:sp>
        <p:nvSpPr>
          <p:cNvPr id="5" name="TextBox 4"/>
          <p:cNvSpPr txBox="1"/>
          <p:nvPr/>
        </p:nvSpPr>
        <p:spPr>
          <a:xfrm>
            <a:off x="93511" y="5321187"/>
            <a:ext cx="764953" cy="338554"/>
          </a:xfrm>
          <a:prstGeom prst="rect">
            <a:avLst/>
          </a:prstGeom>
          <a:noFill/>
        </p:spPr>
        <p:txBody>
          <a:bodyPr wrap="none" rtlCol="0">
            <a:spAutoFit/>
          </a:bodyPr>
          <a:lstStyle/>
          <a:p>
            <a:r>
              <a:rPr lang="en-SG" sz="1600" dirty="0">
                <a:solidFill>
                  <a:schemeClr val="bg1"/>
                </a:solidFill>
              </a:rPr>
              <a:t>OVER</a:t>
            </a:r>
          </a:p>
        </p:txBody>
      </p:sp>
      <p:sp>
        <p:nvSpPr>
          <p:cNvPr id="8" name="TextBox 7"/>
          <p:cNvSpPr txBox="1"/>
          <p:nvPr/>
        </p:nvSpPr>
        <p:spPr>
          <a:xfrm>
            <a:off x="1460742" y="5533192"/>
            <a:ext cx="1593898" cy="707886"/>
          </a:xfrm>
          <a:prstGeom prst="rect">
            <a:avLst/>
          </a:prstGeom>
          <a:noFill/>
        </p:spPr>
        <p:txBody>
          <a:bodyPr wrap="none" rtlCol="0">
            <a:spAutoFit/>
          </a:bodyPr>
          <a:lstStyle/>
          <a:p>
            <a:r>
              <a:rPr lang="en-SG" sz="2000" dirty="0">
                <a:solidFill>
                  <a:schemeClr val="bg1"/>
                </a:solidFill>
              </a:rPr>
              <a:t>GRADUATE</a:t>
            </a:r>
          </a:p>
          <a:p>
            <a:r>
              <a:rPr lang="en-SG" sz="2000" dirty="0">
                <a:solidFill>
                  <a:schemeClr val="bg1"/>
                </a:solidFill>
              </a:rPr>
              <a:t>ALUMNI</a:t>
            </a:r>
          </a:p>
        </p:txBody>
      </p:sp>
      <p:sp>
        <p:nvSpPr>
          <p:cNvPr id="12" name="TextBox 11"/>
          <p:cNvSpPr txBox="1"/>
          <p:nvPr/>
        </p:nvSpPr>
        <p:spPr>
          <a:xfrm>
            <a:off x="46243" y="5563984"/>
            <a:ext cx="1468672" cy="707886"/>
          </a:xfrm>
          <a:prstGeom prst="rect">
            <a:avLst/>
          </a:prstGeom>
          <a:noFill/>
        </p:spPr>
        <p:txBody>
          <a:bodyPr wrap="none" rtlCol="0">
            <a:spAutoFit/>
          </a:bodyPr>
          <a:lstStyle/>
          <a:p>
            <a:r>
              <a:rPr lang="en-SG" sz="4000" b="1" dirty="0">
                <a:solidFill>
                  <a:srgbClr val="FFFF00"/>
                </a:solidFill>
              </a:rPr>
              <a:t>6,620</a:t>
            </a:r>
          </a:p>
        </p:txBody>
      </p:sp>
      <p:sp>
        <p:nvSpPr>
          <p:cNvPr id="13" name="TextBox 12"/>
          <p:cNvSpPr txBox="1"/>
          <p:nvPr/>
        </p:nvSpPr>
        <p:spPr>
          <a:xfrm>
            <a:off x="3069728" y="5321187"/>
            <a:ext cx="1882247" cy="338554"/>
          </a:xfrm>
          <a:prstGeom prst="rect">
            <a:avLst/>
          </a:prstGeom>
          <a:noFill/>
        </p:spPr>
        <p:txBody>
          <a:bodyPr wrap="none" rtlCol="0">
            <a:spAutoFit/>
          </a:bodyPr>
          <a:lstStyle/>
          <a:p>
            <a:r>
              <a:rPr lang="en-SG" sz="1600" dirty="0">
                <a:solidFill>
                  <a:schemeClr val="bg1"/>
                </a:solidFill>
              </a:rPr>
              <a:t>OFFERING OVER</a:t>
            </a:r>
          </a:p>
        </p:txBody>
      </p:sp>
      <p:sp>
        <p:nvSpPr>
          <p:cNvPr id="14" name="TextBox 13"/>
          <p:cNvSpPr txBox="1"/>
          <p:nvPr/>
        </p:nvSpPr>
        <p:spPr>
          <a:xfrm>
            <a:off x="3069728" y="5601513"/>
            <a:ext cx="1040670" cy="707886"/>
          </a:xfrm>
          <a:prstGeom prst="rect">
            <a:avLst/>
          </a:prstGeom>
          <a:noFill/>
        </p:spPr>
        <p:txBody>
          <a:bodyPr wrap="none" rtlCol="0">
            <a:spAutoFit/>
          </a:bodyPr>
          <a:lstStyle/>
          <a:p>
            <a:r>
              <a:rPr lang="en-SG" sz="4000" b="1" dirty="0">
                <a:solidFill>
                  <a:schemeClr val="accent2">
                    <a:lumMod val="75000"/>
                  </a:schemeClr>
                </a:solidFill>
              </a:rPr>
              <a:t>150</a:t>
            </a:r>
          </a:p>
        </p:txBody>
      </p:sp>
      <p:sp>
        <p:nvSpPr>
          <p:cNvPr id="16" name="TextBox 15"/>
          <p:cNvSpPr txBox="1"/>
          <p:nvPr/>
        </p:nvSpPr>
        <p:spPr>
          <a:xfrm>
            <a:off x="4010851" y="5541824"/>
            <a:ext cx="4003212" cy="707886"/>
          </a:xfrm>
          <a:prstGeom prst="rect">
            <a:avLst/>
          </a:prstGeom>
          <a:noFill/>
        </p:spPr>
        <p:txBody>
          <a:bodyPr wrap="none" rtlCol="0">
            <a:spAutoFit/>
          </a:bodyPr>
          <a:lstStyle/>
          <a:p>
            <a:r>
              <a:rPr lang="en-SG" sz="2000" dirty="0">
                <a:solidFill>
                  <a:schemeClr val="bg1"/>
                </a:solidFill>
              </a:rPr>
              <a:t>ENTERPRISE IT, INNOVATION</a:t>
            </a:r>
          </a:p>
          <a:p>
            <a:r>
              <a:rPr lang="en-SG" sz="2000" dirty="0">
                <a:solidFill>
                  <a:schemeClr val="bg1"/>
                </a:solidFill>
              </a:rPr>
              <a:t>&amp; LEADERSHIP PROGRAMMES</a:t>
            </a:r>
          </a:p>
        </p:txBody>
      </p:sp>
      <p:sp>
        <p:nvSpPr>
          <p:cNvPr id="17" name="TextBox 16"/>
          <p:cNvSpPr txBox="1"/>
          <p:nvPr/>
        </p:nvSpPr>
        <p:spPr>
          <a:xfrm>
            <a:off x="7920624" y="5358367"/>
            <a:ext cx="1802096" cy="338554"/>
          </a:xfrm>
          <a:prstGeom prst="rect">
            <a:avLst/>
          </a:prstGeom>
          <a:noFill/>
        </p:spPr>
        <p:txBody>
          <a:bodyPr wrap="none" rtlCol="0">
            <a:spAutoFit/>
          </a:bodyPr>
          <a:lstStyle/>
          <a:p>
            <a:r>
              <a:rPr lang="en-SG" sz="1600" dirty="0">
                <a:solidFill>
                  <a:schemeClr val="bg1"/>
                </a:solidFill>
              </a:rPr>
              <a:t>TRAINING OVER</a:t>
            </a:r>
          </a:p>
        </p:txBody>
      </p:sp>
      <p:sp>
        <p:nvSpPr>
          <p:cNvPr id="18" name="TextBox 17"/>
          <p:cNvSpPr txBox="1"/>
          <p:nvPr/>
        </p:nvSpPr>
        <p:spPr>
          <a:xfrm>
            <a:off x="7920624" y="5584682"/>
            <a:ext cx="2039341" cy="707886"/>
          </a:xfrm>
          <a:prstGeom prst="rect">
            <a:avLst/>
          </a:prstGeom>
          <a:noFill/>
        </p:spPr>
        <p:txBody>
          <a:bodyPr wrap="none" rtlCol="0">
            <a:spAutoFit/>
          </a:bodyPr>
          <a:lstStyle/>
          <a:p>
            <a:r>
              <a:rPr lang="en-SG" sz="4000" b="1" dirty="0">
                <a:solidFill>
                  <a:srgbClr val="173F7E"/>
                </a:solidFill>
              </a:rPr>
              <a:t>148,000</a:t>
            </a:r>
          </a:p>
        </p:txBody>
      </p:sp>
      <p:sp>
        <p:nvSpPr>
          <p:cNvPr id="19" name="TextBox 18"/>
          <p:cNvSpPr txBox="1"/>
          <p:nvPr/>
        </p:nvSpPr>
        <p:spPr>
          <a:xfrm>
            <a:off x="9830287" y="5527644"/>
            <a:ext cx="2351926" cy="646331"/>
          </a:xfrm>
          <a:prstGeom prst="rect">
            <a:avLst/>
          </a:prstGeom>
          <a:noFill/>
        </p:spPr>
        <p:txBody>
          <a:bodyPr wrap="none" rtlCol="0">
            <a:spAutoFit/>
          </a:bodyPr>
          <a:lstStyle/>
          <a:p>
            <a:r>
              <a:rPr lang="en-SG" dirty="0">
                <a:solidFill>
                  <a:schemeClr val="bg1"/>
                </a:solidFill>
              </a:rPr>
              <a:t>DIGITAL LEADERS</a:t>
            </a:r>
          </a:p>
          <a:p>
            <a:r>
              <a:rPr lang="en-SG" dirty="0">
                <a:solidFill>
                  <a:schemeClr val="bg1"/>
                </a:solidFill>
              </a:rPr>
              <a:t>&amp; PROFESSIONALS</a:t>
            </a:r>
          </a:p>
        </p:txBody>
      </p:sp>
    </p:spTree>
    <p:extLst>
      <p:ext uri="{BB962C8B-B14F-4D97-AF65-F5344CB8AC3E}">
        <p14:creationId xmlns:p14="http://schemas.microsoft.com/office/powerpoint/2010/main" val="3416189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pPr/>
              <a:t>10</a:t>
            </a:fld>
            <a:endParaRPr lang="en-SG" dirty="0"/>
          </a:p>
        </p:txBody>
      </p:sp>
      <p:sp>
        <p:nvSpPr>
          <p:cNvPr id="12" name="Rectangle 11">
            <a:extLst>
              <a:ext uri="{FF2B5EF4-FFF2-40B4-BE49-F238E27FC236}">
                <a16:creationId xmlns:a16="http://schemas.microsoft.com/office/drawing/2014/main" id="{60B16F3A-BE88-47A3-8EA8-EB93FC754CDF}"/>
              </a:ext>
            </a:extLst>
          </p:cNvPr>
          <p:cNvSpPr/>
          <p:nvPr/>
        </p:nvSpPr>
        <p:spPr>
          <a:xfrm>
            <a:off x="8743950" y="5256704"/>
            <a:ext cx="3448050" cy="1323439"/>
          </a:xfrm>
          <a:prstGeom prst="rect">
            <a:avLst/>
          </a:prstGeom>
        </p:spPr>
        <p:txBody>
          <a:bodyPr wrap="square">
            <a:spAutoFit/>
          </a:bodyPr>
          <a:lstStyle/>
          <a:p>
            <a:r>
              <a:rPr lang="en-US" sz="1000" b="1" dirty="0">
                <a:solidFill>
                  <a:schemeClr val="tx1">
                    <a:lumMod val="50000"/>
                    <a:lumOff val="50000"/>
                  </a:schemeClr>
                </a:solidFill>
              </a:rPr>
              <a:t>The Economist - The advance of automation - Business hopes, fears and realities</a:t>
            </a:r>
          </a:p>
          <a:p>
            <a:endParaRPr lang="en-US" sz="1000" dirty="0">
              <a:solidFill>
                <a:schemeClr val="tx1">
                  <a:lumMod val="50000"/>
                  <a:lumOff val="50000"/>
                </a:schemeClr>
              </a:solidFill>
            </a:endParaRPr>
          </a:p>
          <a:p>
            <a:r>
              <a:rPr lang="en-US" sz="1000" dirty="0">
                <a:solidFill>
                  <a:schemeClr val="tx1">
                    <a:lumMod val="50000"/>
                    <a:lumOff val="50000"/>
                  </a:schemeClr>
                </a:solidFill>
              </a:rPr>
              <a:t>A survey of 502 C-suite executives</a:t>
            </a:r>
            <a:endParaRPr lang="en-SG" sz="1000" dirty="0">
              <a:solidFill>
                <a:schemeClr val="tx1">
                  <a:lumMod val="50000"/>
                  <a:lumOff val="50000"/>
                </a:schemeClr>
              </a:solidFill>
            </a:endParaRPr>
          </a:p>
          <a:p>
            <a:endParaRPr lang="en-SG" sz="1000" dirty="0">
              <a:solidFill>
                <a:schemeClr val="tx1">
                  <a:lumMod val="50000"/>
                  <a:lumOff val="50000"/>
                </a:schemeClr>
              </a:solidFill>
            </a:endParaRPr>
          </a:p>
          <a:p>
            <a:r>
              <a:rPr lang="en-SG" sz="1000" dirty="0">
                <a:solidFill>
                  <a:schemeClr val="tx1">
                    <a:lumMod val="50000"/>
                    <a:lumOff val="50000"/>
                  </a:schemeClr>
                </a:solidFill>
              </a:rPr>
              <a:t>https://automationfirst.economist.com/wp-content/uploads/2019/06/EIU-UiPath-The-advance-of-automation-briefing-paper.pdf</a:t>
            </a:r>
          </a:p>
        </p:txBody>
      </p:sp>
      <p:pic>
        <p:nvPicPr>
          <p:cNvPr id="6" name="Picture 5">
            <a:extLst>
              <a:ext uri="{FF2B5EF4-FFF2-40B4-BE49-F238E27FC236}">
                <a16:creationId xmlns:a16="http://schemas.microsoft.com/office/drawing/2014/main" id="{FC9B591B-7DB0-4631-8C12-28E1FC4E0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941" y="418839"/>
            <a:ext cx="5060118" cy="6020322"/>
          </a:xfrm>
          <a:prstGeom prst="rect">
            <a:avLst/>
          </a:prstGeom>
        </p:spPr>
      </p:pic>
    </p:spTree>
    <p:extLst>
      <p:ext uri="{BB962C8B-B14F-4D97-AF65-F5344CB8AC3E}">
        <p14:creationId xmlns:p14="http://schemas.microsoft.com/office/powerpoint/2010/main" val="133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0742D-901E-4117-8882-0878214A1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61" y="1173284"/>
            <a:ext cx="11979678" cy="4511431"/>
          </a:xfrm>
          <a:prstGeom prst="rect">
            <a:avLst/>
          </a:prstGeom>
        </p:spPr>
      </p:pic>
      <p:sp>
        <p:nvSpPr>
          <p:cNvPr id="5" name="Slide Number Placeholder 4"/>
          <p:cNvSpPr>
            <a:spLocks noGrp="1"/>
          </p:cNvSpPr>
          <p:nvPr>
            <p:ph type="sldNum" sz="quarter" idx="16"/>
          </p:nvPr>
        </p:nvSpPr>
        <p:spPr/>
        <p:txBody>
          <a:bodyPr/>
          <a:lstStyle/>
          <a:p>
            <a:fld id="{2F63C605-4FC6-46DE-BC90-871762EA3F52}" type="slidenum">
              <a:rPr lang="en-SG" smtClean="0"/>
              <a:pPr/>
              <a:t>11</a:t>
            </a:fld>
            <a:endParaRPr lang="en-SG" dirty="0"/>
          </a:p>
        </p:txBody>
      </p:sp>
      <p:sp>
        <p:nvSpPr>
          <p:cNvPr id="12" name="Rectangle 11">
            <a:extLst>
              <a:ext uri="{FF2B5EF4-FFF2-40B4-BE49-F238E27FC236}">
                <a16:creationId xmlns:a16="http://schemas.microsoft.com/office/drawing/2014/main" id="{60B16F3A-BE88-47A3-8EA8-EB93FC754CDF}"/>
              </a:ext>
            </a:extLst>
          </p:cNvPr>
          <p:cNvSpPr/>
          <p:nvPr/>
        </p:nvSpPr>
        <p:spPr>
          <a:xfrm>
            <a:off x="8743950" y="5256704"/>
            <a:ext cx="3448050" cy="1323439"/>
          </a:xfrm>
          <a:prstGeom prst="rect">
            <a:avLst/>
          </a:prstGeom>
        </p:spPr>
        <p:txBody>
          <a:bodyPr wrap="square">
            <a:spAutoFit/>
          </a:bodyPr>
          <a:lstStyle/>
          <a:p>
            <a:r>
              <a:rPr lang="en-US" sz="1000" b="1" dirty="0">
                <a:solidFill>
                  <a:schemeClr val="tx1">
                    <a:lumMod val="50000"/>
                    <a:lumOff val="50000"/>
                  </a:schemeClr>
                </a:solidFill>
              </a:rPr>
              <a:t>The Economist - The advance of automation - Business hopes, fears and realities</a:t>
            </a:r>
          </a:p>
          <a:p>
            <a:endParaRPr lang="en-US" sz="1000" dirty="0">
              <a:solidFill>
                <a:schemeClr val="tx1">
                  <a:lumMod val="50000"/>
                  <a:lumOff val="50000"/>
                </a:schemeClr>
              </a:solidFill>
            </a:endParaRPr>
          </a:p>
          <a:p>
            <a:r>
              <a:rPr lang="en-US" sz="1000" dirty="0">
                <a:solidFill>
                  <a:schemeClr val="tx1">
                    <a:lumMod val="50000"/>
                    <a:lumOff val="50000"/>
                  </a:schemeClr>
                </a:solidFill>
              </a:rPr>
              <a:t>A survey of 502 C-suite executives</a:t>
            </a:r>
            <a:endParaRPr lang="en-SG" sz="1000" dirty="0">
              <a:solidFill>
                <a:schemeClr val="tx1">
                  <a:lumMod val="50000"/>
                  <a:lumOff val="50000"/>
                </a:schemeClr>
              </a:solidFill>
            </a:endParaRPr>
          </a:p>
          <a:p>
            <a:endParaRPr lang="en-SG" sz="1000" dirty="0">
              <a:solidFill>
                <a:schemeClr val="tx1">
                  <a:lumMod val="50000"/>
                  <a:lumOff val="50000"/>
                </a:schemeClr>
              </a:solidFill>
            </a:endParaRPr>
          </a:p>
          <a:p>
            <a:r>
              <a:rPr lang="en-SG" sz="1000" dirty="0">
                <a:solidFill>
                  <a:schemeClr val="tx1">
                    <a:lumMod val="50000"/>
                    <a:lumOff val="50000"/>
                  </a:schemeClr>
                </a:solidFill>
              </a:rPr>
              <a:t>https://automationfirst.economist.com/wp-content/uploads/2019/06/EIU-UiPath-The-advance-of-automation-briefing-paper.pdf</a:t>
            </a:r>
          </a:p>
        </p:txBody>
      </p:sp>
    </p:spTree>
    <p:extLst>
      <p:ext uri="{BB962C8B-B14F-4D97-AF65-F5344CB8AC3E}">
        <p14:creationId xmlns:p14="http://schemas.microsoft.com/office/powerpoint/2010/main" val="104175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10000"/>
              </a:lnSpc>
            </a:pPr>
            <a:r>
              <a:rPr lang="en-US" dirty="0"/>
              <a:t>Agenda</a:t>
            </a:r>
            <a:endParaRPr lang="en-US" cap="all" dirty="0"/>
          </a:p>
        </p:txBody>
      </p:sp>
      <p:sp>
        <p:nvSpPr>
          <p:cNvPr id="3" name="Content Placeholder 2"/>
          <p:cNvSpPr>
            <a:spLocks noGrp="1"/>
          </p:cNvSpPr>
          <p:nvPr>
            <p:ph sz="quarter" idx="13"/>
          </p:nvPr>
        </p:nvSpPr>
        <p:spPr>
          <a:xfrm>
            <a:off x="838200" y="1129554"/>
            <a:ext cx="10599576" cy="5363321"/>
          </a:xfrm>
        </p:spPr>
        <p:txBody>
          <a:bodyPr>
            <a:noAutofit/>
          </a:bodyPr>
          <a:lstStyle/>
          <a:p>
            <a:pPr marL="357180" lvl="1" indent="0">
              <a:buNone/>
            </a:pPr>
            <a:r>
              <a:rPr lang="en-SG" sz="2800" b="1" dirty="0">
                <a:solidFill>
                  <a:schemeClr val="bg1">
                    <a:lumMod val="75000"/>
                  </a:schemeClr>
                </a:solidFill>
              </a:rPr>
              <a:t>1.1 Overview</a:t>
            </a:r>
            <a:endParaRPr lang="en-US" sz="2800" b="1" dirty="0">
              <a:solidFill>
                <a:schemeClr val="bg1">
                  <a:lumMod val="75000"/>
                </a:schemeClr>
              </a:solidFill>
            </a:endParaRPr>
          </a:p>
          <a:p>
            <a:pPr marL="357180" lvl="1" indent="0">
              <a:buNone/>
            </a:pPr>
            <a:endParaRPr lang="en-SG" sz="2800" b="1" dirty="0">
              <a:solidFill>
                <a:srgbClr val="173F7E"/>
              </a:solidFill>
            </a:endParaRPr>
          </a:p>
          <a:p>
            <a:pPr marL="357180" lvl="1" indent="0">
              <a:buNone/>
            </a:pPr>
            <a:r>
              <a:rPr lang="en-SG" sz="2800" b="1" dirty="0">
                <a:solidFill>
                  <a:srgbClr val="173F7E"/>
                </a:solidFill>
              </a:rPr>
              <a:t>1.2 Hard Automation vs. Soft Automation	</a:t>
            </a:r>
            <a:endParaRPr lang="en-US" sz="2800" b="1" dirty="0">
              <a:solidFill>
                <a:srgbClr val="173F7E"/>
              </a:solidFill>
            </a:endParaRPr>
          </a:p>
          <a:p>
            <a:pPr marL="357180" lvl="1" indent="0">
              <a:buNone/>
            </a:pPr>
            <a:endParaRPr lang="en-SG" sz="2800" b="1" dirty="0">
              <a:solidFill>
                <a:schemeClr val="bg1">
                  <a:lumMod val="75000"/>
                </a:schemeClr>
              </a:solidFill>
            </a:endParaRPr>
          </a:p>
          <a:p>
            <a:pPr marL="357180" lvl="1" indent="0">
              <a:buNone/>
            </a:pPr>
            <a:r>
              <a:rPr lang="en-SG" sz="2800" b="1" dirty="0">
                <a:solidFill>
                  <a:schemeClr val="bg1">
                    <a:lumMod val="75000"/>
                  </a:schemeClr>
                </a:solidFill>
              </a:rPr>
              <a:t>1.3 New Jobs in Automation Era</a:t>
            </a:r>
            <a:endParaRPr lang="en-US" sz="2800" b="1" dirty="0">
              <a:solidFill>
                <a:schemeClr val="bg1">
                  <a:lumMod val="75000"/>
                </a:schemeClr>
              </a:solidFill>
            </a:endParaRPr>
          </a:p>
          <a:p>
            <a:pPr marL="357180" lvl="1" indent="0">
              <a:buNone/>
            </a:pPr>
            <a:endParaRPr lang="en-SG" sz="2800" b="1" dirty="0">
              <a:solidFill>
                <a:schemeClr val="bg1">
                  <a:lumMod val="75000"/>
                </a:schemeClr>
              </a:solidFill>
            </a:endParaRPr>
          </a:p>
          <a:p>
            <a:pPr marL="357180" lvl="1" indent="0">
              <a:buNone/>
            </a:pPr>
            <a:r>
              <a:rPr lang="en-SG" sz="2800" b="1" dirty="0">
                <a:solidFill>
                  <a:schemeClr val="bg1">
                    <a:lumMod val="75000"/>
                  </a:schemeClr>
                </a:solidFill>
              </a:rPr>
              <a:t>1.4 Summary</a:t>
            </a:r>
            <a:endParaRPr lang="en-US" sz="2800" b="1" dirty="0">
              <a:solidFill>
                <a:schemeClr val="bg1">
                  <a:lumMod val="75000"/>
                </a:schemeClr>
              </a:solidFill>
            </a:endParaRPr>
          </a:p>
        </p:txBody>
      </p:sp>
      <p:sp>
        <p:nvSpPr>
          <p:cNvPr id="5" name="Slide Number Placeholder 4"/>
          <p:cNvSpPr>
            <a:spLocks noGrp="1"/>
          </p:cNvSpPr>
          <p:nvPr>
            <p:ph type="sldNum" sz="quarter" idx="16"/>
          </p:nvPr>
        </p:nvSpPr>
        <p:spPr/>
        <p:txBody>
          <a:bodyPr/>
          <a:lstStyle/>
          <a:p>
            <a:fld id="{2F63C605-4FC6-46DE-BC90-871762EA3F52}" type="slidenum">
              <a:rPr lang="en-SG" smtClean="0"/>
              <a:pPr/>
              <a:t>12</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Tree>
    <p:extLst>
      <p:ext uri="{BB962C8B-B14F-4D97-AF65-F5344CB8AC3E}">
        <p14:creationId xmlns:p14="http://schemas.microsoft.com/office/powerpoint/2010/main" val="215506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1.2 Hard Automation vs. Soft Automation</a:t>
            </a:r>
            <a:endParaRPr lang="en-GB" cap="all" dirty="0"/>
          </a:p>
        </p:txBody>
      </p:sp>
      <p:sp>
        <p:nvSpPr>
          <p:cNvPr id="3" name="Content Placeholder 2"/>
          <p:cNvSpPr>
            <a:spLocks noGrp="1"/>
          </p:cNvSpPr>
          <p:nvPr>
            <p:ph sz="quarter" idx="13"/>
          </p:nvPr>
        </p:nvSpPr>
        <p:spPr>
          <a:xfrm>
            <a:off x="397212" y="1182208"/>
            <a:ext cx="5698788" cy="5310672"/>
          </a:xfrm>
        </p:spPr>
        <p:txBody>
          <a:bodyPr>
            <a:normAutofit/>
          </a:bodyPr>
          <a:lstStyle/>
          <a:p>
            <a:pPr marL="0" indent="0">
              <a:buNone/>
            </a:pPr>
            <a:r>
              <a:rPr lang="en-US" dirty="0">
                <a:solidFill>
                  <a:schemeClr val="accent2"/>
                </a:solidFill>
              </a:rPr>
              <a:t>Hard Automation using physical </a:t>
            </a:r>
            <a:r>
              <a:rPr lang="en-US" dirty="0">
                <a:solidFill>
                  <a:schemeClr val="accent1"/>
                </a:solidFill>
              </a:rPr>
              <a:t>robots</a:t>
            </a:r>
            <a:r>
              <a:rPr lang="en-US" dirty="0">
                <a:solidFill>
                  <a:schemeClr val="accent2"/>
                </a:solidFill>
              </a:rPr>
              <a:t> in </a:t>
            </a:r>
            <a:r>
              <a:rPr lang="en-US" dirty="0">
                <a:solidFill>
                  <a:schemeClr val="accent1"/>
                </a:solidFill>
              </a:rPr>
              <a:t>physical</a:t>
            </a:r>
            <a:r>
              <a:rPr lang="en-US" dirty="0">
                <a:solidFill>
                  <a:schemeClr val="accent2"/>
                </a:solidFill>
              </a:rPr>
              <a:t> environment, e.g. Factories, Singapore parks</a:t>
            </a:r>
          </a:p>
          <a:p>
            <a:pPr lvl="1"/>
            <a:endParaRPr lang="en-US" dirty="0">
              <a:solidFill>
                <a:schemeClr val="accent2"/>
              </a:solidFill>
            </a:endParaRPr>
          </a:p>
          <a:p>
            <a:pPr lvl="1"/>
            <a:r>
              <a:rPr lang="en-US" dirty="0">
                <a:solidFill>
                  <a:schemeClr val="accent2"/>
                </a:solidFill>
              </a:rPr>
              <a:t>Manipulator Robotics </a:t>
            </a:r>
          </a:p>
          <a:p>
            <a:pPr marL="804844" lvl="2" indent="0">
              <a:buNone/>
            </a:pPr>
            <a:endParaRPr lang="en-US" sz="2400" dirty="0">
              <a:solidFill>
                <a:schemeClr val="accent2"/>
              </a:solidFill>
            </a:endParaRPr>
          </a:p>
          <a:p>
            <a:pPr lvl="1"/>
            <a:r>
              <a:rPr lang="en-US" dirty="0">
                <a:solidFill>
                  <a:schemeClr val="accent2"/>
                </a:solidFill>
              </a:rPr>
              <a:t>Mobile Robotics</a:t>
            </a: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13</a:t>
            </a:fld>
            <a:endParaRPr lang="en-SG" dirty="0"/>
          </a:p>
        </p:txBody>
      </p:sp>
      <p:sp>
        <p:nvSpPr>
          <p:cNvPr id="10" name="Content Placeholder 2">
            <a:extLst>
              <a:ext uri="{FF2B5EF4-FFF2-40B4-BE49-F238E27FC236}">
                <a16:creationId xmlns:a16="http://schemas.microsoft.com/office/drawing/2014/main" id="{98E29513-3A1F-460E-96B1-56DE0DCC0C35}"/>
              </a:ext>
            </a:extLst>
          </p:cNvPr>
          <p:cNvSpPr txBox="1">
            <a:spLocks/>
          </p:cNvSpPr>
          <p:nvPr/>
        </p:nvSpPr>
        <p:spPr>
          <a:xfrm>
            <a:off x="6096000" y="1182207"/>
            <a:ext cx="5698788" cy="5310672"/>
          </a:xfrm>
          <a:prstGeom prst="rect">
            <a:avLst/>
          </a:prstGeom>
        </p:spPr>
        <p:txBody>
          <a:bodyPr vert="horz" lIns="91440" tIns="45720" rIns="91440" bIns="45720" rtlCol="0">
            <a:normAutofit fontScale="85000" lnSpcReduction="10000"/>
          </a:bodyPr>
          <a:lstStyle>
            <a:lvl1pPr marL="357179" indent="-357179" algn="l" defTabSz="914377" rtl="0" eaLnBrk="1" latinLnBrk="0" hangingPunct="1">
              <a:lnSpc>
                <a:spcPct val="120000"/>
              </a:lnSpc>
              <a:spcBef>
                <a:spcPts val="1000"/>
              </a:spcBef>
              <a:buFont typeface="Arial" panose="020B0604020202020204" pitchFamily="34" charset="0"/>
              <a:buChar char="•"/>
              <a:defRPr sz="2800" b="1" kern="1200">
                <a:solidFill>
                  <a:srgbClr val="F58220"/>
                </a:solidFill>
                <a:latin typeface="+mj-lt"/>
                <a:ea typeface="+mn-ea"/>
                <a:cs typeface="Arial" panose="020B0604020202020204" pitchFamily="34" charset="0"/>
              </a:defRPr>
            </a:lvl1pPr>
            <a:lvl2pPr marL="804843" indent="-447663" algn="l" defTabSz="914377" rtl="0" eaLnBrk="1" latinLnBrk="0" hangingPunct="1">
              <a:lnSpc>
                <a:spcPct val="120000"/>
              </a:lnSpc>
              <a:spcBef>
                <a:spcPts val="500"/>
              </a:spcBef>
              <a:buFont typeface="Arial" panose="020B0604020202020204" pitchFamily="34" charset="0"/>
              <a:buChar char="•"/>
              <a:defRPr sz="2400" kern="1200">
                <a:solidFill>
                  <a:schemeClr val="tx1">
                    <a:lumMod val="75000"/>
                    <a:lumOff val="25000"/>
                  </a:schemeClr>
                </a:solidFill>
                <a:latin typeface="+mj-lt"/>
                <a:ea typeface="+mn-ea"/>
                <a:cs typeface="Arial" panose="020B0604020202020204" pitchFamily="34" charset="0"/>
              </a:defRPr>
            </a:lvl2pPr>
            <a:lvl3pPr marL="1163610" indent="-358766" algn="l" defTabSz="914377"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j-lt"/>
                <a:ea typeface="+mn-ea"/>
                <a:cs typeface="Arial" panose="020B0604020202020204" pitchFamily="34" charset="0"/>
              </a:defRPr>
            </a:lvl3pPr>
            <a:lvl4pPr marL="1520787" indent="-357179" algn="l" defTabSz="914377"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j-lt"/>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solidFill>
                  <a:schemeClr val="accent2"/>
                </a:solidFill>
              </a:rPr>
              <a:t>Soft Automation using </a:t>
            </a:r>
            <a:r>
              <a:rPr lang="en-US" sz="3300" dirty="0">
                <a:solidFill>
                  <a:schemeClr val="accent1"/>
                </a:solidFill>
              </a:rPr>
              <a:t>software</a:t>
            </a:r>
            <a:r>
              <a:rPr lang="en-US" sz="3300" dirty="0">
                <a:solidFill>
                  <a:schemeClr val="accent2"/>
                </a:solidFill>
              </a:rPr>
              <a:t> agents in </a:t>
            </a:r>
            <a:r>
              <a:rPr lang="en-US" sz="3300" dirty="0">
                <a:solidFill>
                  <a:schemeClr val="accent1"/>
                </a:solidFill>
              </a:rPr>
              <a:t>virtual</a:t>
            </a:r>
            <a:r>
              <a:rPr lang="en-US" sz="3300" dirty="0">
                <a:solidFill>
                  <a:schemeClr val="accent2"/>
                </a:solidFill>
              </a:rPr>
              <a:t> environment, e.g. Email inbox, Internet Web</a:t>
            </a:r>
            <a:endParaRPr lang="en-US" dirty="0">
              <a:solidFill>
                <a:schemeClr val="accent2"/>
              </a:solidFill>
            </a:endParaRPr>
          </a:p>
          <a:p>
            <a:pPr marL="0" indent="0">
              <a:buNone/>
            </a:pPr>
            <a:r>
              <a:rPr lang="en-US" dirty="0">
                <a:solidFill>
                  <a:schemeClr val="accent2"/>
                </a:solidFill>
              </a:rPr>
              <a:t>	</a:t>
            </a:r>
          </a:p>
          <a:p>
            <a:pPr lvl="1"/>
            <a:r>
              <a:rPr lang="en-US" sz="2800" dirty="0">
                <a:solidFill>
                  <a:schemeClr val="accent2"/>
                </a:solidFill>
              </a:rPr>
              <a:t>Rule-based Automation (RPA Software Agent)</a:t>
            </a:r>
          </a:p>
          <a:p>
            <a:pPr lvl="1"/>
            <a:endParaRPr lang="en-US" sz="2800" dirty="0">
              <a:solidFill>
                <a:schemeClr val="accent2"/>
              </a:solidFill>
            </a:endParaRPr>
          </a:p>
          <a:p>
            <a:pPr lvl="1"/>
            <a:r>
              <a:rPr lang="en-US" sz="2800" dirty="0">
                <a:solidFill>
                  <a:schemeClr val="accent2"/>
                </a:solidFill>
              </a:rPr>
              <a:t>AI-based Automation  (Intelligent Process Automation IPA = RPA + AI Software Agent)</a:t>
            </a:r>
          </a:p>
        </p:txBody>
      </p:sp>
    </p:spTree>
    <p:extLst>
      <p:ext uri="{BB962C8B-B14F-4D97-AF65-F5344CB8AC3E}">
        <p14:creationId xmlns:p14="http://schemas.microsoft.com/office/powerpoint/2010/main" val="53947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1000"/>
                                        <p:tgtEl>
                                          <p:spTgt spid="10">
                                            <p:txEl>
                                              <p:pRg st="0" end="0"/>
                                            </p:txEl>
                                          </p:spTgt>
                                        </p:tgtEl>
                                      </p:cBhvr>
                                    </p:animEffect>
                                    <p:anim calcmode="lin" valueType="num">
                                      <p:cBhvr>
                                        <p:cTn id="2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fade">
                                      <p:cBhvr>
                                        <p:cTn id="29" dur="1000"/>
                                        <p:tgtEl>
                                          <p:spTgt spid="10">
                                            <p:txEl>
                                              <p:pRg st="1" end="1"/>
                                            </p:txEl>
                                          </p:spTgt>
                                        </p:tgtEl>
                                      </p:cBhvr>
                                    </p:animEffect>
                                    <p:anim calcmode="lin" valueType="num">
                                      <p:cBhvr>
                                        <p:cTn id="30"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Effect transition="in" filter="fade">
                                      <p:cBhvr>
                                        <p:cTn id="34" dur="1000"/>
                                        <p:tgtEl>
                                          <p:spTgt spid="10">
                                            <p:txEl>
                                              <p:pRg st="2" end="2"/>
                                            </p:txEl>
                                          </p:spTgt>
                                        </p:tgtEl>
                                      </p:cBhvr>
                                    </p:animEffect>
                                    <p:anim calcmode="lin" valueType="num">
                                      <p:cBhvr>
                                        <p:cTn id="3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animEffect transition="in" filter="fade">
                                      <p:cBhvr>
                                        <p:cTn id="39" dur="1000"/>
                                        <p:tgtEl>
                                          <p:spTgt spid="10">
                                            <p:txEl>
                                              <p:pRg st="4" end="4"/>
                                            </p:txEl>
                                          </p:spTgt>
                                        </p:tgtEl>
                                      </p:cBhvr>
                                    </p:animEffect>
                                    <p:anim calcmode="lin" valueType="num">
                                      <p:cBhvr>
                                        <p:cTn id="40"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14</a:t>
            </a:fld>
            <a:endParaRPr lang="en-SG" dirty="0"/>
          </a:p>
        </p:txBody>
      </p:sp>
      <p:sp>
        <p:nvSpPr>
          <p:cNvPr id="6" name="Title 1"/>
          <p:cNvSpPr txBox="1">
            <a:spLocks/>
          </p:cNvSpPr>
          <p:nvPr/>
        </p:nvSpPr>
        <p:spPr>
          <a:xfrm>
            <a:off x="984635" y="3078059"/>
            <a:ext cx="11207365" cy="128023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nSpc>
                <a:spcPct val="110000"/>
              </a:lnSpc>
            </a:pPr>
            <a:r>
              <a:rPr lang="en-US" sz="4400" dirty="0"/>
              <a:t>1.2.1 Hard Automation (Robotics)</a:t>
            </a:r>
            <a:endParaRPr lang="en-GB" sz="4100" cap="all" dirty="0"/>
          </a:p>
        </p:txBody>
      </p:sp>
    </p:spTree>
    <p:extLst>
      <p:ext uri="{BB962C8B-B14F-4D97-AF65-F5344CB8AC3E}">
        <p14:creationId xmlns:p14="http://schemas.microsoft.com/office/powerpoint/2010/main" val="1114582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SG" sz="3200" dirty="0"/>
              <a:t>Automate 'Hard' Processes</a:t>
            </a: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15</a:t>
            </a:fld>
            <a:endParaRPr lang="en-SG" dirty="0"/>
          </a:p>
        </p:txBody>
      </p:sp>
      <p:pic>
        <p:nvPicPr>
          <p:cNvPr id="4098" name="Picture 2" descr="https://media.giphy.com/media/26AHID1YKctrkymLS/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58363"/>
            <a:ext cx="5180140" cy="29156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73660" y="2160213"/>
            <a:ext cx="5180140" cy="2913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838200" y="2157333"/>
            <a:ext cx="10515600" cy="2914650"/>
          </a:xfrm>
          <a:prstGeom prst="rect">
            <a:avLst/>
          </a:prstGeom>
          <a:ln>
            <a:noFill/>
          </a:ln>
          <a:effectLst>
            <a:outerShdw blurRad="190500" algn="tl" rotWithShape="0">
              <a:srgbClr val="000000">
                <a:alpha val="70000"/>
              </a:srgbClr>
            </a:outerShdw>
          </a:effectLst>
        </p:spPr>
      </p:pic>
      <p:sp>
        <p:nvSpPr>
          <p:cNvPr id="11" name="Title 1">
            <a:extLst>
              <a:ext uri="{FF2B5EF4-FFF2-40B4-BE49-F238E27FC236}">
                <a16:creationId xmlns:a16="http://schemas.microsoft.com/office/drawing/2014/main" id="{CCE55470-A17E-4771-AB84-6959B014C8C7}"/>
              </a:ext>
            </a:extLst>
          </p:cNvPr>
          <p:cNvSpPr>
            <a:spLocks noGrp="1"/>
          </p:cNvSpPr>
          <p:nvPr>
            <p:ph type="title"/>
          </p:nvPr>
        </p:nvSpPr>
        <p:spPr>
          <a:xfrm>
            <a:off x="838203" y="250833"/>
            <a:ext cx="10254049" cy="545561"/>
          </a:xfrm>
        </p:spPr>
        <p:txBody>
          <a:bodyPr>
            <a:normAutofit/>
          </a:bodyPr>
          <a:lstStyle/>
          <a:p>
            <a:r>
              <a:rPr lang="en-US" dirty="0"/>
              <a:t>1.2.1 Hard Automation : Manipulator Robotics </a:t>
            </a:r>
            <a:endParaRPr lang="en-GB" cap="all" dirty="0"/>
          </a:p>
        </p:txBody>
      </p:sp>
    </p:spTree>
    <p:extLst>
      <p:ext uri="{BB962C8B-B14F-4D97-AF65-F5344CB8AC3E}">
        <p14:creationId xmlns:p14="http://schemas.microsoft.com/office/powerpoint/2010/main" val="135472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1000"/>
                                        <p:tgtEl>
                                          <p:spTgt spid="4098"/>
                                        </p:tgtEl>
                                      </p:cBhvr>
                                    </p:animEffect>
                                    <p:anim calcmode="lin" valueType="num">
                                      <p:cBhvr>
                                        <p:cTn id="13" dur="1000" fill="hold"/>
                                        <p:tgtEl>
                                          <p:spTgt spid="4098"/>
                                        </p:tgtEl>
                                        <p:attrNameLst>
                                          <p:attrName>ppt_x</p:attrName>
                                        </p:attrNameLst>
                                      </p:cBhvr>
                                      <p:tavLst>
                                        <p:tav tm="0">
                                          <p:val>
                                            <p:strVal val="#ppt_x"/>
                                          </p:val>
                                        </p:tav>
                                        <p:tav tm="100000">
                                          <p:val>
                                            <p:strVal val="#ppt_x"/>
                                          </p:val>
                                        </p:tav>
                                      </p:tavLst>
                                    </p:anim>
                                    <p:anim calcmode="lin" valueType="num">
                                      <p:cBhvr>
                                        <p:cTn id="14" dur="1000" fill="hold"/>
                                        <p:tgtEl>
                                          <p:spTgt spid="409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100"/>
                                        </p:tgtEl>
                                        <p:attrNameLst>
                                          <p:attrName>style.visibility</p:attrName>
                                        </p:attrNameLst>
                                      </p:cBhvr>
                                      <p:to>
                                        <p:strVal val="visible"/>
                                      </p:to>
                                    </p:set>
                                    <p:animEffect transition="in" filter="fade">
                                      <p:cBhvr>
                                        <p:cTn id="18" dur="1000"/>
                                        <p:tgtEl>
                                          <p:spTgt spid="4100"/>
                                        </p:tgtEl>
                                      </p:cBhvr>
                                    </p:animEffect>
                                    <p:anim calcmode="lin" valueType="num">
                                      <p:cBhvr>
                                        <p:cTn id="19" dur="1000" fill="hold"/>
                                        <p:tgtEl>
                                          <p:spTgt spid="4100"/>
                                        </p:tgtEl>
                                        <p:attrNameLst>
                                          <p:attrName>ppt_x</p:attrName>
                                        </p:attrNameLst>
                                      </p:cBhvr>
                                      <p:tavLst>
                                        <p:tav tm="0">
                                          <p:val>
                                            <p:strVal val="#ppt_x"/>
                                          </p:val>
                                        </p:tav>
                                        <p:tav tm="100000">
                                          <p:val>
                                            <p:strVal val="#ppt_x"/>
                                          </p:val>
                                        </p:tav>
                                      </p:tavLst>
                                    </p:anim>
                                    <p:anim calcmode="lin" valueType="num">
                                      <p:cBhvr>
                                        <p:cTn id="20"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Related image">
            <a:extLst>
              <a:ext uri="{FF2B5EF4-FFF2-40B4-BE49-F238E27FC236}">
                <a16:creationId xmlns:a16="http://schemas.microsoft.com/office/drawing/2014/main" id="{EFB88798-7DDC-4BE5-9592-4C83D5C432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199" y="2144368"/>
            <a:ext cx="5183429" cy="2913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Picture 6">
            <a:hlinkClick r:id="rId4"/>
            <a:extLst>
              <a:ext uri="{FF2B5EF4-FFF2-40B4-BE49-F238E27FC236}">
                <a16:creationId xmlns:a16="http://schemas.microsoft.com/office/drawing/2014/main" id="{EA97AAEC-68E2-48CB-BEB2-CDFD3BA0ED24}"/>
              </a:ext>
            </a:extLst>
          </p:cNvPr>
          <p:cNvPicPr>
            <a:picLocks noChangeAspect="1"/>
          </p:cNvPicPr>
          <p:nvPr/>
        </p:nvPicPr>
        <p:blipFill>
          <a:blip r:embed="rId5"/>
          <a:stretch>
            <a:fillRect/>
          </a:stretch>
        </p:blipFill>
        <p:spPr>
          <a:xfrm>
            <a:off x="6173660" y="2144368"/>
            <a:ext cx="5180140" cy="2913829"/>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a:xfrm>
            <a:off x="838203" y="250833"/>
            <a:ext cx="10254049" cy="545561"/>
          </a:xfrm>
        </p:spPr>
        <p:txBody>
          <a:bodyPr>
            <a:normAutofit/>
          </a:bodyPr>
          <a:lstStyle/>
          <a:p>
            <a:r>
              <a:rPr lang="en-US" dirty="0"/>
              <a:t>1.2.1 Hard Automation : Manipulator Robotics </a:t>
            </a:r>
            <a:endParaRPr lang="en-GB" cap="all" dirty="0"/>
          </a:p>
        </p:txBody>
      </p:sp>
      <p:sp>
        <p:nvSpPr>
          <p:cNvPr id="3" name="Content Placeholder 2"/>
          <p:cNvSpPr>
            <a:spLocks noGrp="1"/>
          </p:cNvSpPr>
          <p:nvPr>
            <p:ph sz="quarter" idx="13"/>
          </p:nvPr>
        </p:nvSpPr>
        <p:spPr/>
        <p:txBody>
          <a:bodyPr>
            <a:normAutofit/>
          </a:bodyPr>
          <a:lstStyle/>
          <a:p>
            <a:r>
              <a:rPr lang="en-SG" sz="3200" dirty="0"/>
              <a:t>Automate 'Hard' Processes</a:t>
            </a: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16</a:t>
            </a:fld>
            <a:endParaRPr lang="en-SG" dirty="0"/>
          </a:p>
        </p:txBody>
      </p:sp>
      <p:sp>
        <p:nvSpPr>
          <p:cNvPr id="6" name="Rectangle 5">
            <a:extLst>
              <a:ext uri="{FF2B5EF4-FFF2-40B4-BE49-F238E27FC236}">
                <a16:creationId xmlns:a16="http://schemas.microsoft.com/office/drawing/2014/main" id="{22A078D5-A103-4E74-803E-33CF3BFB4128}"/>
              </a:ext>
            </a:extLst>
          </p:cNvPr>
          <p:cNvSpPr/>
          <p:nvPr/>
        </p:nvSpPr>
        <p:spPr>
          <a:xfrm>
            <a:off x="6435208" y="5439079"/>
            <a:ext cx="4657044" cy="707886"/>
          </a:xfrm>
          <a:prstGeom prst="rect">
            <a:avLst/>
          </a:prstGeom>
        </p:spPr>
        <p:txBody>
          <a:bodyPr wrap="none">
            <a:spAutoFit/>
          </a:bodyPr>
          <a:lstStyle/>
          <a:p>
            <a:pPr algn="ctr"/>
            <a:r>
              <a:rPr lang="en-US" sz="2000" dirty="0">
                <a:solidFill>
                  <a:schemeClr val="tx1">
                    <a:lumMod val="50000"/>
                    <a:lumOff val="50000"/>
                  </a:schemeClr>
                </a:solidFill>
              </a:rPr>
              <a:t>NEWater: A Singapore Success Story</a:t>
            </a:r>
            <a:endParaRPr lang="en-SG" sz="2000" dirty="0">
              <a:solidFill>
                <a:schemeClr val="tx1">
                  <a:lumMod val="50000"/>
                  <a:lumOff val="50000"/>
                </a:schemeClr>
              </a:solidFill>
            </a:endParaRPr>
          </a:p>
          <a:p>
            <a:pPr algn="ctr"/>
            <a:r>
              <a:rPr lang="en-SG" sz="1000"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https://youtu.be/DWWU-8_4wu0</a:t>
            </a:r>
            <a:endParaRPr lang="en-SG" sz="1000" dirty="0">
              <a:solidFill>
                <a:schemeClr val="tx1">
                  <a:lumMod val="50000"/>
                  <a:lumOff val="50000"/>
                </a:schemeClr>
              </a:solidFill>
            </a:endParaRPr>
          </a:p>
          <a:p>
            <a:pPr algn="ctr"/>
            <a:endParaRPr lang="en-SG" sz="1000" dirty="0">
              <a:solidFill>
                <a:schemeClr val="tx1">
                  <a:lumMod val="50000"/>
                  <a:lumOff val="50000"/>
                </a:schemeClr>
              </a:solidFill>
            </a:endParaRPr>
          </a:p>
        </p:txBody>
      </p:sp>
      <p:pic>
        <p:nvPicPr>
          <p:cNvPr id="12" name="Picture 6" descr="https://upload.wikimedia.org/wikipedia/commons/8/88/Scada_std_anim_no_lang.gif">
            <a:extLst>
              <a:ext uri="{FF2B5EF4-FFF2-40B4-BE49-F238E27FC236}">
                <a16:creationId xmlns:a16="http://schemas.microsoft.com/office/drawing/2014/main" id="{7C93BEA2-B39A-4D37-B586-B6B084B89A28}"/>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292107" y="4569829"/>
            <a:ext cx="2166099" cy="18648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07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158363"/>
            <a:ext cx="5175016" cy="29156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4" name="Picture 10"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70371" y="2158364"/>
            <a:ext cx="5183429" cy="29156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1.2.1 Hard Automation : Mobile Robotics</a:t>
            </a:r>
            <a:endParaRPr lang="en-GB" cap="all" dirty="0"/>
          </a:p>
        </p:txBody>
      </p:sp>
      <p:sp>
        <p:nvSpPr>
          <p:cNvPr id="3" name="Content Placeholder 2"/>
          <p:cNvSpPr>
            <a:spLocks noGrp="1"/>
          </p:cNvSpPr>
          <p:nvPr>
            <p:ph sz="quarter" idx="13"/>
          </p:nvPr>
        </p:nvSpPr>
        <p:spPr/>
        <p:txBody>
          <a:bodyPr>
            <a:normAutofit/>
          </a:bodyPr>
          <a:lstStyle/>
          <a:p>
            <a:r>
              <a:rPr lang="en-SG" sz="3200" dirty="0"/>
              <a:t>Automate 'Hard' Processes</a:t>
            </a: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17</a:t>
            </a:fld>
            <a:endParaRPr lang="en-SG" dirty="0"/>
          </a:p>
        </p:txBody>
      </p:sp>
    </p:spTree>
    <p:extLst>
      <p:ext uri="{BB962C8B-B14F-4D97-AF65-F5344CB8AC3E}">
        <p14:creationId xmlns:p14="http://schemas.microsoft.com/office/powerpoint/2010/main" val="3051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1000"/>
                                        <p:tgtEl>
                                          <p:spTgt spid="1036"/>
                                        </p:tgtEl>
                                      </p:cBhvr>
                                    </p:animEffect>
                                    <p:anim calcmode="lin" valueType="num">
                                      <p:cBhvr>
                                        <p:cTn id="8" dur="1000" fill="hold"/>
                                        <p:tgtEl>
                                          <p:spTgt spid="1036"/>
                                        </p:tgtEl>
                                        <p:attrNameLst>
                                          <p:attrName>ppt_x</p:attrName>
                                        </p:attrNameLst>
                                      </p:cBhvr>
                                      <p:tavLst>
                                        <p:tav tm="0">
                                          <p:val>
                                            <p:strVal val="#ppt_x"/>
                                          </p:val>
                                        </p:tav>
                                        <p:tav tm="100000">
                                          <p:val>
                                            <p:strVal val="#ppt_x"/>
                                          </p:val>
                                        </p:tav>
                                      </p:tavLst>
                                    </p:anim>
                                    <p:anim calcmode="lin" valueType="num">
                                      <p:cBhvr>
                                        <p:cTn id="9" dur="1000" fill="hold"/>
                                        <p:tgtEl>
                                          <p:spTgt spid="10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34"/>
                                        </p:tgtEl>
                                        <p:attrNameLst>
                                          <p:attrName>style.visibility</p:attrName>
                                        </p:attrNameLst>
                                      </p:cBhvr>
                                      <p:to>
                                        <p:strVal val="visible"/>
                                      </p:to>
                                    </p:set>
                                    <p:animEffect transition="in" filter="fade">
                                      <p:cBhvr>
                                        <p:cTn id="13" dur="1000"/>
                                        <p:tgtEl>
                                          <p:spTgt spid="1034"/>
                                        </p:tgtEl>
                                      </p:cBhvr>
                                    </p:animEffect>
                                    <p:anim calcmode="lin" valueType="num">
                                      <p:cBhvr>
                                        <p:cTn id="14" dur="1000" fill="hold"/>
                                        <p:tgtEl>
                                          <p:spTgt spid="1034"/>
                                        </p:tgtEl>
                                        <p:attrNameLst>
                                          <p:attrName>ppt_x</p:attrName>
                                        </p:attrNameLst>
                                      </p:cBhvr>
                                      <p:tavLst>
                                        <p:tav tm="0">
                                          <p:val>
                                            <p:strVal val="#ppt_x"/>
                                          </p:val>
                                        </p:tav>
                                        <p:tav tm="100000">
                                          <p:val>
                                            <p:strVal val="#ppt_x"/>
                                          </p:val>
                                        </p:tav>
                                      </p:tavLst>
                                    </p:anim>
                                    <p:anim calcmode="lin" valueType="num">
                                      <p:cBhvr>
                                        <p:cTn id="15"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extLst>
            <a:ext uri="{909E8E84-426E-40DD-AFC4-6F175D3DCCD1}">
              <a14:hiddenFill xmlns:a14="http://schemas.microsoft.com/office/drawing/2010/main">
                <a:solidFill>
                  <a:srgbClr val="FFFFFF"/>
                </a:solidFill>
              </a14:hiddenFill>
            </a:ext>
          </a:extLst>
        </p:spPr>
        <p:txBody>
          <a:bodyPr>
            <a:normAutofit/>
          </a:bodyPr>
          <a:lstStyle/>
          <a:p>
            <a:r>
              <a:rPr lang="en-SG" sz="3200" dirty="0"/>
              <a:t>Automate 'Hard' Processes</a:t>
            </a:r>
          </a:p>
        </p:txBody>
      </p:sp>
      <p:pic>
        <p:nvPicPr>
          <p:cNvPr id="13" name="Picture 12">
            <a:hlinkClick r:id="rId3"/>
            <a:extLst>
              <a:ext uri="{FF2B5EF4-FFF2-40B4-BE49-F238E27FC236}">
                <a16:creationId xmlns:a16="http://schemas.microsoft.com/office/drawing/2014/main" id="{6F586F05-8FEA-4D65-8A6B-4A57EA0B125C}"/>
              </a:ext>
            </a:extLst>
          </p:cNvPr>
          <p:cNvPicPr>
            <a:picLocks noChangeAspect="1"/>
          </p:cNvPicPr>
          <p:nvPr/>
        </p:nvPicPr>
        <p:blipFill>
          <a:blip r:embed="rId4"/>
          <a:stretch>
            <a:fillRect/>
          </a:stretch>
        </p:blipFill>
        <p:spPr>
          <a:xfrm>
            <a:off x="6170371" y="2144367"/>
            <a:ext cx="5183429" cy="2913830"/>
          </a:xfrm>
          <a:prstGeom prst="rect">
            <a:avLst/>
          </a:prstGeom>
          <a:ln>
            <a:noFill/>
          </a:ln>
          <a:effectLst>
            <a:outerShdw blurRad="190500" algn="tl" rotWithShape="0">
              <a:srgbClr val="000000">
                <a:alpha val="70000"/>
              </a:srgbClr>
            </a:outerShdw>
          </a:effectLst>
        </p:spPr>
      </p:pic>
      <p:pic>
        <p:nvPicPr>
          <p:cNvPr id="5122" name="Picture 2" descr="https://airbus-h.assetsadobe2.com/is/image/content/dam/events/airshows/Airbus-skyways-project-day3-SIN2018-002.jpg?wid=1920&amp;fit=fit,1&amp;qlt=85,0">
            <a:hlinkClick r:id="rId5"/>
            <a:extLst>
              <a:ext uri="{FF2B5EF4-FFF2-40B4-BE49-F238E27FC236}">
                <a16:creationId xmlns:a16="http://schemas.microsoft.com/office/drawing/2014/main" id="{78CD8A02-BDC1-43F0-A587-1AF0B83F1D1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97" y="2144368"/>
            <a:ext cx="5183429" cy="29138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1.2.1 Hard Automation : Mobile Robotics</a:t>
            </a:r>
            <a:endParaRPr lang="en-GB" cap="all" dirty="0"/>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18</a:t>
            </a:fld>
            <a:endParaRPr lang="en-SG" dirty="0"/>
          </a:p>
        </p:txBody>
      </p:sp>
      <p:sp>
        <p:nvSpPr>
          <p:cNvPr id="8" name="Rectangle 7">
            <a:extLst>
              <a:ext uri="{FF2B5EF4-FFF2-40B4-BE49-F238E27FC236}">
                <a16:creationId xmlns:a16="http://schemas.microsoft.com/office/drawing/2014/main" id="{23F5D1D5-02B5-4AD3-B1E5-C24B3248A3E6}"/>
              </a:ext>
            </a:extLst>
          </p:cNvPr>
          <p:cNvSpPr/>
          <p:nvPr/>
        </p:nvSpPr>
        <p:spPr>
          <a:xfrm>
            <a:off x="838197" y="6292823"/>
            <a:ext cx="5183429" cy="553998"/>
          </a:xfrm>
          <a:prstGeom prst="rect">
            <a:avLst/>
          </a:prstGeom>
        </p:spPr>
        <p:txBody>
          <a:bodyPr wrap="square">
            <a:spAutoFit/>
          </a:bodyPr>
          <a:lstStyle/>
          <a:p>
            <a:r>
              <a:rPr lang="en-SG" sz="1000" dirty="0">
                <a:solidFill>
                  <a:schemeClr val="tx1">
                    <a:lumMod val="50000"/>
                    <a:lumOff val="50000"/>
                  </a:schemeClr>
                </a:solidFill>
              </a:rPr>
              <a:t>Source: https://airbus-h.assetsadobe2.com/is/image/content/dam/events/airshows/Airbus-skyways-project-day3-SIN2018-002.jpg</a:t>
            </a:r>
          </a:p>
        </p:txBody>
      </p:sp>
      <p:sp>
        <p:nvSpPr>
          <p:cNvPr id="9" name="Rectangle 8">
            <a:extLst>
              <a:ext uri="{FF2B5EF4-FFF2-40B4-BE49-F238E27FC236}">
                <a16:creationId xmlns:a16="http://schemas.microsoft.com/office/drawing/2014/main" id="{7F639A95-CADA-4AE7-9E92-9E633DF39291}"/>
              </a:ext>
            </a:extLst>
          </p:cNvPr>
          <p:cNvSpPr/>
          <p:nvPr/>
        </p:nvSpPr>
        <p:spPr>
          <a:xfrm>
            <a:off x="6170371" y="6292823"/>
            <a:ext cx="5183429" cy="246221"/>
          </a:xfrm>
          <a:prstGeom prst="rect">
            <a:avLst/>
          </a:prstGeom>
        </p:spPr>
        <p:txBody>
          <a:bodyPr wrap="square">
            <a:spAutoFit/>
          </a:bodyPr>
          <a:lstStyle/>
          <a:p>
            <a:r>
              <a:rPr lang="en-SG" sz="1000" dirty="0">
                <a:solidFill>
                  <a:schemeClr val="tx1">
                    <a:lumMod val="50000"/>
                    <a:lumOff val="50000"/>
                  </a:schemeClr>
                </a:solidFill>
              </a:rPr>
              <a:t>Source: https://www.arabnews.com/node/1671696/offbeat</a:t>
            </a:r>
          </a:p>
        </p:txBody>
      </p:sp>
      <p:sp>
        <p:nvSpPr>
          <p:cNvPr id="10" name="Rectangle 9">
            <a:extLst>
              <a:ext uri="{FF2B5EF4-FFF2-40B4-BE49-F238E27FC236}">
                <a16:creationId xmlns:a16="http://schemas.microsoft.com/office/drawing/2014/main" id="{DB4C12A7-7AD6-4AD2-B18B-6C9D6934AB40}"/>
              </a:ext>
            </a:extLst>
          </p:cNvPr>
          <p:cNvSpPr/>
          <p:nvPr/>
        </p:nvSpPr>
        <p:spPr>
          <a:xfrm>
            <a:off x="2142539" y="5332770"/>
            <a:ext cx="2574744" cy="369332"/>
          </a:xfrm>
          <a:prstGeom prst="rect">
            <a:avLst/>
          </a:prstGeom>
        </p:spPr>
        <p:txBody>
          <a:bodyPr wrap="none">
            <a:spAutoFit/>
          </a:bodyPr>
          <a:lstStyle/>
          <a:p>
            <a:r>
              <a:rPr lang="en-US" dirty="0">
                <a:solidFill>
                  <a:schemeClr val="tx1">
                    <a:lumMod val="50000"/>
                    <a:lumOff val="50000"/>
                  </a:schemeClr>
                </a:solidFill>
              </a:rPr>
              <a:t>Airbus Skyways drone</a:t>
            </a:r>
            <a:endParaRPr lang="en-SG" dirty="0">
              <a:solidFill>
                <a:schemeClr val="tx1">
                  <a:lumMod val="50000"/>
                  <a:lumOff val="50000"/>
                </a:schemeClr>
              </a:solidFill>
            </a:endParaRPr>
          </a:p>
        </p:txBody>
      </p:sp>
      <p:sp>
        <p:nvSpPr>
          <p:cNvPr id="15" name="Rectangle 14">
            <a:extLst>
              <a:ext uri="{FF2B5EF4-FFF2-40B4-BE49-F238E27FC236}">
                <a16:creationId xmlns:a16="http://schemas.microsoft.com/office/drawing/2014/main" id="{5DE4F351-6388-40CB-81F8-47BB1A9D2720}"/>
              </a:ext>
            </a:extLst>
          </p:cNvPr>
          <p:cNvSpPr/>
          <p:nvPr/>
        </p:nvSpPr>
        <p:spPr>
          <a:xfrm>
            <a:off x="7745621" y="5332770"/>
            <a:ext cx="2032928" cy="800219"/>
          </a:xfrm>
          <a:prstGeom prst="rect">
            <a:avLst/>
          </a:prstGeom>
        </p:spPr>
        <p:txBody>
          <a:bodyPr wrap="none">
            <a:spAutoFit/>
          </a:bodyPr>
          <a:lstStyle/>
          <a:p>
            <a:pPr algn="ctr"/>
            <a:r>
              <a:rPr lang="en-US" dirty="0">
                <a:solidFill>
                  <a:schemeClr val="tx1">
                    <a:lumMod val="50000"/>
                    <a:lumOff val="50000"/>
                  </a:schemeClr>
                </a:solidFill>
              </a:rPr>
              <a:t>SPOT</a:t>
            </a:r>
          </a:p>
          <a:p>
            <a:pPr algn="ctr"/>
            <a:r>
              <a:rPr lang="en-SG" sz="10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https://youtu.be/viuR7N6E2LA</a:t>
            </a:r>
            <a:endParaRPr lang="en-SG" sz="1000" dirty="0">
              <a:solidFill>
                <a:schemeClr val="tx1">
                  <a:lumMod val="50000"/>
                  <a:lumOff val="50000"/>
                </a:schemeClr>
              </a:solidFill>
            </a:endParaRPr>
          </a:p>
          <a:p>
            <a:pPr algn="ctr"/>
            <a:endParaRPr lang="en-SG" dirty="0">
              <a:solidFill>
                <a:schemeClr val="tx1">
                  <a:lumMod val="50000"/>
                  <a:lumOff val="50000"/>
                </a:schemeClr>
              </a:solidFill>
            </a:endParaRPr>
          </a:p>
        </p:txBody>
      </p:sp>
    </p:spTree>
    <p:extLst>
      <p:ext uri="{BB962C8B-B14F-4D97-AF65-F5344CB8AC3E}">
        <p14:creationId xmlns:p14="http://schemas.microsoft.com/office/powerpoint/2010/main" val="157005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19</a:t>
            </a:fld>
            <a:endParaRPr lang="en-SG" dirty="0"/>
          </a:p>
        </p:txBody>
      </p:sp>
      <p:sp>
        <p:nvSpPr>
          <p:cNvPr id="6" name="Title 1"/>
          <p:cNvSpPr txBox="1">
            <a:spLocks/>
          </p:cNvSpPr>
          <p:nvPr/>
        </p:nvSpPr>
        <p:spPr>
          <a:xfrm>
            <a:off x="984635" y="3078059"/>
            <a:ext cx="11207365" cy="128023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nSpc>
                <a:spcPct val="110000"/>
              </a:lnSpc>
            </a:pPr>
            <a:r>
              <a:rPr lang="en-US" sz="4400" dirty="0"/>
              <a:t>1.2.2 Soft Automation (Software Agents)</a:t>
            </a:r>
            <a:endParaRPr lang="en-GB" sz="4100" cap="all" dirty="0"/>
          </a:p>
        </p:txBody>
      </p:sp>
    </p:spTree>
    <p:extLst>
      <p:ext uri="{BB962C8B-B14F-4D97-AF65-F5344CB8AC3E}">
        <p14:creationId xmlns:p14="http://schemas.microsoft.com/office/powerpoint/2010/main" val="3197915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10000"/>
              </a:lnSpc>
            </a:pPr>
            <a:r>
              <a:rPr lang="en-US" dirty="0"/>
              <a:t>Agenda</a:t>
            </a:r>
            <a:endParaRPr lang="en-US" cap="all" dirty="0"/>
          </a:p>
        </p:txBody>
      </p:sp>
      <p:sp>
        <p:nvSpPr>
          <p:cNvPr id="3" name="Content Placeholder 2"/>
          <p:cNvSpPr>
            <a:spLocks noGrp="1"/>
          </p:cNvSpPr>
          <p:nvPr>
            <p:ph sz="quarter" idx="13"/>
          </p:nvPr>
        </p:nvSpPr>
        <p:spPr>
          <a:xfrm>
            <a:off x="838200" y="1129554"/>
            <a:ext cx="10599576" cy="5363321"/>
          </a:xfrm>
        </p:spPr>
        <p:txBody>
          <a:bodyPr>
            <a:noAutofit/>
          </a:bodyPr>
          <a:lstStyle/>
          <a:p>
            <a:pPr marL="357180" lvl="1" indent="0">
              <a:buNone/>
            </a:pPr>
            <a:r>
              <a:rPr lang="en-SG" sz="2800" b="1" dirty="0">
                <a:solidFill>
                  <a:srgbClr val="173F7E"/>
                </a:solidFill>
              </a:rPr>
              <a:t>1.1 Overview</a:t>
            </a:r>
            <a:endParaRPr lang="en-US" sz="2800" b="1" dirty="0">
              <a:solidFill>
                <a:srgbClr val="173F7E"/>
              </a:solidFill>
            </a:endParaRPr>
          </a:p>
          <a:p>
            <a:pPr marL="357180" lvl="1" indent="0">
              <a:buNone/>
            </a:pPr>
            <a:endParaRPr lang="en-SG" sz="2800" b="1" dirty="0">
              <a:solidFill>
                <a:srgbClr val="173F7E"/>
              </a:solidFill>
            </a:endParaRPr>
          </a:p>
          <a:p>
            <a:pPr marL="357180" lvl="1" indent="0">
              <a:buNone/>
            </a:pPr>
            <a:r>
              <a:rPr lang="en-SG" sz="2800" b="1" dirty="0">
                <a:solidFill>
                  <a:srgbClr val="173F7E"/>
                </a:solidFill>
              </a:rPr>
              <a:t>1.2 Hard Automation vs. Soft Automation	</a:t>
            </a:r>
            <a:endParaRPr lang="en-US" sz="2800" b="1" dirty="0">
              <a:solidFill>
                <a:srgbClr val="173F7E"/>
              </a:solidFill>
            </a:endParaRPr>
          </a:p>
          <a:p>
            <a:pPr marL="357180" lvl="1" indent="0">
              <a:buNone/>
            </a:pPr>
            <a:endParaRPr lang="en-SG" sz="2800" b="1" dirty="0">
              <a:solidFill>
                <a:srgbClr val="173F7E"/>
              </a:solidFill>
            </a:endParaRPr>
          </a:p>
          <a:p>
            <a:pPr marL="357180" lvl="1" indent="0">
              <a:buNone/>
            </a:pPr>
            <a:r>
              <a:rPr lang="en-SG" sz="2800" b="1" dirty="0">
                <a:solidFill>
                  <a:srgbClr val="173F7E"/>
                </a:solidFill>
              </a:rPr>
              <a:t>1.3 New Jobs in Automation Era</a:t>
            </a:r>
            <a:endParaRPr lang="en-US" sz="2800" b="1" dirty="0">
              <a:solidFill>
                <a:srgbClr val="173F7E"/>
              </a:solidFill>
            </a:endParaRPr>
          </a:p>
          <a:p>
            <a:pPr marL="357180" lvl="1" indent="0">
              <a:buNone/>
            </a:pPr>
            <a:endParaRPr lang="en-SG" sz="2800" b="1" dirty="0">
              <a:solidFill>
                <a:srgbClr val="173F7E"/>
              </a:solidFill>
            </a:endParaRPr>
          </a:p>
          <a:p>
            <a:pPr marL="357180" lvl="1" indent="0">
              <a:buNone/>
            </a:pPr>
            <a:r>
              <a:rPr lang="en-SG" sz="2800" b="1" dirty="0">
                <a:solidFill>
                  <a:srgbClr val="173F7E"/>
                </a:solidFill>
              </a:rPr>
              <a:t>1.4 Summary</a:t>
            </a:r>
          </a:p>
          <a:p>
            <a:pPr marL="357180" lvl="1" indent="0">
              <a:buNone/>
            </a:pPr>
            <a:endParaRPr lang="en-US" sz="2800" b="1" dirty="0">
              <a:solidFill>
                <a:srgbClr val="173F7E"/>
              </a:solidFill>
            </a:endParaRPr>
          </a:p>
        </p:txBody>
      </p:sp>
      <p:sp>
        <p:nvSpPr>
          <p:cNvPr id="5" name="Slide Number Placeholder 4"/>
          <p:cNvSpPr>
            <a:spLocks noGrp="1"/>
          </p:cNvSpPr>
          <p:nvPr>
            <p:ph type="sldNum" sz="quarter" idx="16"/>
          </p:nvPr>
        </p:nvSpPr>
        <p:spPr/>
        <p:txBody>
          <a:bodyPr/>
          <a:lstStyle/>
          <a:p>
            <a:fld id="{2F63C605-4FC6-46DE-BC90-871762EA3F52}" type="slidenum">
              <a:rPr lang="en-SG" smtClean="0"/>
              <a:pPr/>
              <a:t>2</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Tree>
    <p:extLst>
      <p:ext uri="{BB962C8B-B14F-4D97-AF65-F5344CB8AC3E}">
        <p14:creationId xmlns:p14="http://schemas.microsoft.com/office/powerpoint/2010/main" val="202381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1.2.2 Soft Automation : Rule-based BPA RPA</a:t>
            </a:r>
            <a:endParaRPr lang="en-GB" cap="all" dirty="0"/>
          </a:p>
        </p:txBody>
      </p:sp>
      <p:sp>
        <p:nvSpPr>
          <p:cNvPr id="3" name="Content Placeholder 2"/>
          <p:cNvSpPr>
            <a:spLocks noGrp="1"/>
          </p:cNvSpPr>
          <p:nvPr>
            <p:ph sz="quarter" idx="13"/>
          </p:nvPr>
        </p:nvSpPr>
        <p:spPr/>
        <p:txBody>
          <a:bodyPr>
            <a:normAutofit/>
          </a:bodyPr>
          <a:lstStyle/>
          <a:p>
            <a:r>
              <a:rPr lang="en-SG" sz="3200" dirty="0"/>
              <a:t>Automate 'Soft' Processes</a:t>
            </a: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20</a:t>
            </a:fld>
            <a:endParaRPr lang="en-SG" dirty="0"/>
          </a:p>
        </p:txBody>
      </p:sp>
      <p:pic>
        <p:nvPicPr>
          <p:cNvPr id="8" name="Picture 7"/>
          <p:cNvPicPr>
            <a:picLocks noChangeAspect="1"/>
          </p:cNvPicPr>
          <p:nvPr/>
        </p:nvPicPr>
        <p:blipFill>
          <a:blip r:embed="rId2"/>
          <a:stretch>
            <a:fillRect/>
          </a:stretch>
        </p:blipFill>
        <p:spPr>
          <a:xfrm>
            <a:off x="6536988" y="1182208"/>
            <a:ext cx="5509245" cy="4979785"/>
          </a:xfrm>
          <a:prstGeom prst="rect">
            <a:avLst/>
          </a:prstGeom>
        </p:spPr>
      </p:pic>
      <p:pic>
        <p:nvPicPr>
          <p:cNvPr id="6" name="Picture 5"/>
          <p:cNvPicPr>
            <a:picLocks noChangeAspect="1"/>
          </p:cNvPicPr>
          <p:nvPr/>
        </p:nvPicPr>
        <p:blipFill>
          <a:blip r:embed="rId3"/>
          <a:stretch>
            <a:fillRect/>
          </a:stretch>
        </p:blipFill>
        <p:spPr>
          <a:xfrm>
            <a:off x="944785" y="1848678"/>
            <a:ext cx="5400081" cy="4313315"/>
          </a:xfrm>
          <a:prstGeom prst="rect">
            <a:avLst/>
          </a:prstGeom>
        </p:spPr>
      </p:pic>
    </p:spTree>
    <p:extLst>
      <p:ext uri="{BB962C8B-B14F-4D97-AF65-F5344CB8AC3E}">
        <p14:creationId xmlns:p14="http://schemas.microsoft.com/office/powerpoint/2010/main" val="292691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1.2.2 Soft Automation : Rule-based BPA RPA</a:t>
            </a:r>
            <a:endParaRPr lang="en-GB" cap="all" dirty="0"/>
          </a:p>
        </p:txBody>
      </p:sp>
      <p:sp>
        <p:nvSpPr>
          <p:cNvPr id="3" name="Content Placeholder 2"/>
          <p:cNvSpPr>
            <a:spLocks noGrp="1"/>
          </p:cNvSpPr>
          <p:nvPr>
            <p:ph sz="quarter" idx="13"/>
          </p:nvPr>
        </p:nvSpPr>
        <p:spPr/>
        <p:txBody>
          <a:bodyPr>
            <a:normAutofit/>
          </a:bodyPr>
          <a:lstStyle/>
          <a:p>
            <a:r>
              <a:rPr lang="en-SG" sz="3200" dirty="0"/>
              <a:t>Automate 'Soft' Processes</a:t>
            </a: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21</a:t>
            </a:fld>
            <a:endParaRPr lang="en-SG" dirty="0"/>
          </a:p>
        </p:txBody>
      </p:sp>
      <p:pic>
        <p:nvPicPr>
          <p:cNvPr id="11" name="Picture 10"/>
          <p:cNvPicPr>
            <a:picLocks noChangeAspect="1"/>
          </p:cNvPicPr>
          <p:nvPr/>
        </p:nvPicPr>
        <p:blipFill>
          <a:blip r:embed="rId2"/>
          <a:stretch>
            <a:fillRect/>
          </a:stretch>
        </p:blipFill>
        <p:spPr>
          <a:xfrm>
            <a:off x="5822979" y="1848678"/>
            <a:ext cx="6213308" cy="4313315"/>
          </a:xfrm>
          <a:prstGeom prst="rect">
            <a:avLst/>
          </a:prstGeom>
        </p:spPr>
      </p:pic>
      <p:pic>
        <p:nvPicPr>
          <p:cNvPr id="9222" name="Picture 6" descr="https://upload.wikimedia.org/wikipedia/commons/b/b2/New_offic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93" y="2062993"/>
            <a:ext cx="5466986" cy="410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62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1000"/>
                                        <p:tgtEl>
                                          <p:spTgt spid="9222"/>
                                        </p:tgtEl>
                                      </p:cBhvr>
                                    </p:animEffect>
                                    <p:anim calcmode="lin" valueType="num">
                                      <p:cBhvr>
                                        <p:cTn id="8" dur="1000" fill="hold"/>
                                        <p:tgtEl>
                                          <p:spTgt spid="9222"/>
                                        </p:tgtEl>
                                        <p:attrNameLst>
                                          <p:attrName>ppt_x</p:attrName>
                                        </p:attrNameLst>
                                      </p:cBhvr>
                                      <p:tavLst>
                                        <p:tav tm="0">
                                          <p:val>
                                            <p:strVal val="#ppt_x"/>
                                          </p:val>
                                        </p:tav>
                                        <p:tav tm="100000">
                                          <p:val>
                                            <p:strVal val="#ppt_x"/>
                                          </p:val>
                                        </p:tav>
                                      </p:tavLst>
                                    </p:anim>
                                    <p:anim calcmode="lin" valueType="num">
                                      <p:cBhvr>
                                        <p:cTn id="9" dur="1000" fill="hold"/>
                                        <p:tgtEl>
                                          <p:spTgt spid="92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Envision">
            <a:hlinkClick r:id="rId3"/>
            <a:extLst>
              <a:ext uri="{FF2B5EF4-FFF2-40B4-BE49-F238E27FC236}">
                <a16:creationId xmlns:a16="http://schemas.microsoft.com/office/drawing/2014/main" id="{8822F811-CC4E-4F7E-86B1-8663FC52E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0367" y="2144367"/>
            <a:ext cx="5183429" cy="29138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46" name="Picture 2" descr="https://cdn.pocket-lint.com/r/s/1200x/assets/images/146008-feature-google-duplex-release-date-how-to-try-the-human-sounding-ai-bot-image1-gyt9zdpgu4.jpg">
            <a:hlinkClick r:id="rId5"/>
            <a:extLst>
              <a:ext uri="{FF2B5EF4-FFF2-40B4-BE49-F238E27FC236}">
                <a16:creationId xmlns:a16="http://schemas.microsoft.com/office/drawing/2014/main" id="{68606F11-C20C-434C-AD6C-DD3403582C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7" y="2144367"/>
            <a:ext cx="5183429" cy="29138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1.2.2 Soft Automation : AI-based IPA</a:t>
            </a:r>
            <a:endParaRPr lang="en-GB" cap="all" dirty="0"/>
          </a:p>
        </p:txBody>
      </p:sp>
      <p:sp>
        <p:nvSpPr>
          <p:cNvPr id="3" name="Content Placeholder 2"/>
          <p:cNvSpPr>
            <a:spLocks noGrp="1"/>
          </p:cNvSpPr>
          <p:nvPr>
            <p:ph sz="quarter" idx="13"/>
          </p:nvPr>
        </p:nvSpPr>
        <p:spPr>
          <a:extLst>
            <a:ext uri="{909E8E84-426E-40DD-AFC4-6F175D3DCCD1}">
              <a14:hiddenFill xmlns:a14="http://schemas.microsoft.com/office/drawing/2010/main">
                <a:solidFill>
                  <a:srgbClr val="FFFFFF"/>
                </a:solidFill>
              </a14:hiddenFill>
            </a:ext>
          </a:extLst>
        </p:spPr>
        <p:txBody>
          <a:bodyPr>
            <a:normAutofit/>
          </a:bodyPr>
          <a:lstStyle/>
          <a:p>
            <a:r>
              <a:rPr lang="en-SG" sz="3200" dirty="0"/>
              <a:t>Automate 'Soft' Processes</a:t>
            </a:r>
          </a:p>
        </p:txBody>
      </p:sp>
      <p:sp>
        <p:nvSpPr>
          <p:cNvPr id="5" name="Slide Number Placeholder 4"/>
          <p:cNvSpPr>
            <a:spLocks noGrp="1"/>
          </p:cNvSpPr>
          <p:nvPr>
            <p:ph type="sldNum" sz="quarter" idx="16"/>
          </p:nvPr>
        </p:nvSpPr>
        <p:spPr/>
        <p:txBody>
          <a:bodyPr/>
          <a:lstStyle/>
          <a:p>
            <a:fld id="{2F63C605-4FC6-46DE-BC90-871762EA3F52}" type="slidenum">
              <a:rPr lang="en-SG" smtClean="0"/>
              <a:pPr/>
              <a:t>22</a:t>
            </a:fld>
            <a:endParaRPr lang="en-SG" dirty="0"/>
          </a:p>
        </p:txBody>
      </p:sp>
      <p:sp>
        <p:nvSpPr>
          <p:cNvPr id="8" name="Rectangle 7">
            <a:extLst>
              <a:ext uri="{FF2B5EF4-FFF2-40B4-BE49-F238E27FC236}">
                <a16:creationId xmlns:a16="http://schemas.microsoft.com/office/drawing/2014/main" id="{23F5D1D5-02B5-4AD3-B1E5-C24B3248A3E6}"/>
              </a:ext>
            </a:extLst>
          </p:cNvPr>
          <p:cNvSpPr/>
          <p:nvPr/>
        </p:nvSpPr>
        <p:spPr>
          <a:xfrm>
            <a:off x="838197" y="6292823"/>
            <a:ext cx="5183429" cy="553998"/>
          </a:xfrm>
          <a:prstGeom prst="rect">
            <a:avLst/>
          </a:prstGeom>
        </p:spPr>
        <p:txBody>
          <a:bodyPr wrap="square">
            <a:spAutoFit/>
          </a:bodyPr>
          <a:lstStyle/>
          <a:p>
            <a:r>
              <a:rPr lang="en-SG" sz="1000" dirty="0">
                <a:solidFill>
                  <a:schemeClr val="tx1">
                    <a:lumMod val="50000"/>
                    <a:lumOff val="50000"/>
                  </a:schemeClr>
                </a:solidFill>
              </a:rPr>
              <a:t>Source: https://cdn.pocket-lint.com/r/s/1200x/assets/images/146008-feature-google-duplex-release-date-how-to-try-the-human-sounding-ai-bot-image1-gyt9zdpgu4.jpg</a:t>
            </a:r>
          </a:p>
        </p:txBody>
      </p:sp>
      <p:sp>
        <p:nvSpPr>
          <p:cNvPr id="9" name="Rectangle 8">
            <a:extLst>
              <a:ext uri="{FF2B5EF4-FFF2-40B4-BE49-F238E27FC236}">
                <a16:creationId xmlns:a16="http://schemas.microsoft.com/office/drawing/2014/main" id="{7F639A95-CADA-4AE7-9E92-9E633DF39291}"/>
              </a:ext>
            </a:extLst>
          </p:cNvPr>
          <p:cNvSpPr/>
          <p:nvPr/>
        </p:nvSpPr>
        <p:spPr>
          <a:xfrm>
            <a:off x="6170371" y="6292823"/>
            <a:ext cx="5183429" cy="400110"/>
          </a:xfrm>
          <a:prstGeom prst="rect">
            <a:avLst/>
          </a:prstGeom>
        </p:spPr>
        <p:txBody>
          <a:bodyPr wrap="square">
            <a:spAutoFit/>
          </a:bodyPr>
          <a:lstStyle/>
          <a:p>
            <a:r>
              <a:rPr lang="en-SG" sz="1000" dirty="0">
                <a:solidFill>
                  <a:schemeClr val="tx1">
                    <a:lumMod val="50000"/>
                    <a:lumOff val="50000"/>
                  </a:schemeClr>
                </a:solidFill>
              </a:rPr>
              <a:t>Source: https://www.gizchina.com/2020/03/11/envision-glass-developed-with-google-will-help-the-blind-to-see/</a:t>
            </a:r>
          </a:p>
        </p:txBody>
      </p:sp>
      <p:sp>
        <p:nvSpPr>
          <p:cNvPr id="10" name="Rectangle 9">
            <a:extLst>
              <a:ext uri="{FF2B5EF4-FFF2-40B4-BE49-F238E27FC236}">
                <a16:creationId xmlns:a16="http://schemas.microsoft.com/office/drawing/2014/main" id="{DB4C12A7-7AD6-4AD2-B18B-6C9D6934AB40}"/>
              </a:ext>
            </a:extLst>
          </p:cNvPr>
          <p:cNvSpPr/>
          <p:nvPr/>
        </p:nvSpPr>
        <p:spPr>
          <a:xfrm>
            <a:off x="2389401" y="5251780"/>
            <a:ext cx="2081019" cy="523220"/>
          </a:xfrm>
          <a:prstGeom prst="rect">
            <a:avLst/>
          </a:prstGeom>
        </p:spPr>
        <p:txBody>
          <a:bodyPr wrap="none">
            <a:spAutoFit/>
          </a:bodyPr>
          <a:lstStyle/>
          <a:p>
            <a:pPr algn="ctr"/>
            <a:r>
              <a:rPr lang="en-US" dirty="0">
                <a:solidFill>
                  <a:schemeClr val="tx1">
                    <a:lumMod val="50000"/>
                    <a:lumOff val="50000"/>
                  </a:schemeClr>
                </a:solidFill>
              </a:rPr>
              <a:t>Google Duplex</a:t>
            </a:r>
          </a:p>
          <a:p>
            <a:pPr algn="ctr"/>
            <a:r>
              <a:rPr lang="en-SG" sz="1000" dirty="0">
                <a:solidFill>
                  <a:schemeClr val="tx1">
                    <a:lumMod val="50000"/>
                    <a:lumOff val="50000"/>
                  </a:schemeClr>
                </a:solidFill>
                <a:hlinkClick r:id="rId5">
                  <a:extLst>
                    <a:ext uri="{A12FA001-AC4F-418D-AE19-62706E023703}">
                      <ahyp:hlinkClr xmlns:ahyp="http://schemas.microsoft.com/office/drawing/2018/hyperlinkcolor" val="tx"/>
                    </a:ext>
                  </a:extLst>
                </a:hlinkClick>
              </a:rPr>
              <a:t>https://youtu.be/-qCanuYrR0g</a:t>
            </a:r>
            <a:endParaRPr lang="en-SG" sz="1000" dirty="0">
              <a:solidFill>
                <a:schemeClr val="tx1">
                  <a:lumMod val="50000"/>
                  <a:lumOff val="50000"/>
                </a:schemeClr>
              </a:solidFill>
            </a:endParaRPr>
          </a:p>
        </p:txBody>
      </p:sp>
      <p:sp>
        <p:nvSpPr>
          <p:cNvPr id="15" name="Rectangle 14">
            <a:extLst>
              <a:ext uri="{FF2B5EF4-FFF2-40B4-BE49-F238E27FC236}">
                <a16:creationId xmlns:a16="http://schemas.microsoft.com/office/drawing/2014/main" id="{5DE4F351-6388-40CB-81F8-47BB1A9D2720}"/>
              </a:ext>
            </a:extLst>
          </p:cNvPr>
          <p:cNvSpPr/>
          <p:nvPr/>
        </p:nvSpPr>
        <p:spPr>
          <a:xfrm>
            <a:off x="7244678" y="5251780"/>
            <a:ext cx="3034805" cy="523220"/>
          </a:xfrm>
          <a:prstGeom prst="rect">
            <a:avLst/>
          </a:prstGeom>
        </p:spPr>
        <p:txBody>
          <a:bodyPr wrap="none">
            <a:spAutoFit/>
          </a:bodyPr>
          <a:lstStyle/>
          <a:p>
            <a:pPr algn="ctr"/>
            <a:r>
              <a:rPr lang="en-US" dirty="0" err="1">
                <a:solidFill>
                  <a:schemeClr val="tx1">
                    <a:lumMod val="50000"/>
                    <a:lumOff val="50000"/>
                  </a:schemeClr>
                </a:solidFill>
              </a:rPr>
              <a:t>EnVision</a:t>
            </a:r>
            <a:r>
              <a:rPr lang="en-US" dirty="0">
                <a:solidFill>
                  <a:schemeClr val="tx1">
                    <a:lumMod val="50000"/>
                    <a:lumOff val="50000"/>
                  </a:schemeClr>
                </a:solidFill>
              </a:rPr>
              <a:t> Glass </a:t>
            </a:r>
            <a:r>
              <a:rPr lang="en-US" b="1" dirty="0">
                <a:solidFill>
                  <a:schemeClr val="tx1">
                    <a:lumMod val="50000"/>
                    <a:lumOff val="50000"/>
                  </a:schemeClr>
                </a:solidFill>
              </a:rPr>
              <a:t>S$5,265</a:t>
            </a:r>
          </a:p>
          <a:p>
            <a:pPr algn="ctr"/>
            <a:r>
              <a:rPr lang="en-SG" sz="10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https://www.letsenvision.com/envision-glasses</a:t>
            </a:r>
            <a:endParaRPr lang="en-SG" sz="1000" dirty="0">
              <a:solidFill>
                <a:schemeClr val="tx1">
                  <a:lumMod val="50000"/>
                  <a:lumOff val="50000"/>
                </a:schemeClr>
              </a:solidFill>
            </a:endParaRPr>
          </a:p>
        </p:txBody>
      </p:sp>
    </p:spTree>
    <p:extLst>
      <p:ext uri="{BB962C8B-B14F-4D97-AF65-F5344CB8AC3E}">
        <p14:creationId xmlns:p14="http://schemas.microsoft.com/office/powerpoint/2010/main" val="248644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fade">
                                      <p:cBhvr>
                                        <p:cTn id="24" dur="1000"/>
                                        <p:tgtEl>
                                          <p:spTgt spid="6148"/>
                                        </p:tgtEl>
                                      </p:cBhvr>
                                    </p:animEffect>
                                    <p:anim calcmode="lin" valueType="num">
                                      <p:cBhvr>
                                        <p:cTn id="25" dur="1000" fill="hold"/>
                                        <p:tgtEl>
                                          <p:spTgt spid="6148"/>
                                        </p:tgtEl>
                                        <p:attrNameLst>
                                          <p:attrName>ppt_x</p:attrName>
                                        </p:attrNameLst>
                                      </p:cBhvr>
                                      <p:tavLst>
                                        <p:tav tm="0">
                                          <p:val>
                                            <p:strVal val="#ppt_x"/>
                                          </p:val>
                                        </p:tav>
                                        <p:tav tm="100000">
                                          <p:val>
                                            <p:strVal val="#ppt_x"/>
                                          </p:val>
                                        </p:tav>
                                      </p:tavLst>
                                    </p:anim>
                                    <p:anim calcmode="lin" valueType="num">
                                      <p:cBhvr>
                                        <p:cTn id="26" dur="1000" fill="hold"/>
                                        <p:tgtEl>
                                          <p:spTgt spid="614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Envision">
            <a:hlinkClick r:id="rId3"/>
            <a:extLst>
              <a:ext uri="{FF2B5EF4-FFF2-40B4-BE49-F238E27FC236}">
                <a16:creationId xmlns:a16="http://schemas.microsoft.com/office/drawing/2014/main" id="{8822F811-CC4E-4F7E-86B1-8663FC52E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0367" y="2144367"/>
            <a:ext cx="5183429" cy="291383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1.2.2 Soft Automation : AI-based IPA</a:t>
            </a:r>
            <a:endParaRPr lang="en-GB" cap="all" dirty="0"/>
          </a:p>
        </p:txBody>
      </p:sp>
      <p:sp>
        <p:nvSpPr>
          <p:cNvPr id="3" name="Content Placeholder 2"/>
          <p:cNvSpPr>
            <a:spLocks noGrp="1"/>
          </p:cNvSpPr>
          <p:nvPr>
            <p:ph sz="quarter" idx="13"/>
          </p:nvPr>
        </p:nvSpPr>
        <p:spPr>
          <a:extLst>
            <a:ext uri="{909E8E84-426E-40DD-AFC4-6F175D3DCCD1}">
              <a14:hiddenFill xmlns:a14="http://schemas.microsoft.com/office/drawing/2010/main">
                <a:solidFill>
                  <a:srgbClr val="FFFFFF"/>
                </a:solidFill>
              </a14:hiddenFill>
            </a:ext>
          </a:extLst>
        </p:spPr>
        <p:txBody>
          <a:bodyPr>
            <a:normAutofit/>
          </a:bodyPr>
          <a:lstStyle/>
          <a:p>
            <a:r>
              <a:rPr lang="en-SG" sz="3200" dirty="0"/>
              <a:t>Automate 'Soft' Processes</a:t>
            </a:r>
          </a:p>
        </p:txBody>
      </p:sp>
      <p:sp>
        <p:nvSpPr>
          <p:cNvPr id="5" name="Slide Number Placeholder 4"/>
          <p:cNvSpPr>
            <a:spLocks noGrp="1"/>
          </p:cNvSpPr>
          <p:nvPr>
            <p:ph type="sldNum" sz="quarter" idx="16"/>
          </p:nvPr>
        </p:nvSpPr>
        <p:spPr/>
        <p:txBody>
          <a:bodyPr/>
          <a:lstStyle/>
          <a:p>
            <a:fld id="{2F63C605-4FC6-46DE-BC90-871762EA3F52}" type="slidenum">
              <a:rPr lang="en-SG" smtClean="0"/>
              <a:pPr/>
              <a:t>23</a:t>
            </a:fld>
            <a:endParaRPr lang="en-SG" dirty="0"/>
          </a:p>
        </p:txBody>
      </p:sp>
      <p:sp>
        <p:nvSpPr>
          <p:cNvPr id="9" name="Rectangle 8">
            <a:extLst>
              <a:ext uri="{FF2B5EF4-FFF2-40B4-BE49-F238E27FC236}">
                <a16:creationId xmlns:a16="http://schemas.microsoft.com/office/drawing/2014/main" id="{7F639A95-CADA-4AE7-9E92-9E633DF39291}"/>
              </a:ext>
            </a:extLst>
          </p:cNvPr>
          <p:cNvSpPr/>
          <p:nvPr/>
        </p:nvSpPr>
        <p:spPr>
          <a:xfrm>
            <a:off x="6170371" y="6292823"/>
            <a:ext cx="5183429" cy="400110"/>
          </a:xfrm>
          <a:prstGeom prst="rect">
            <a:avLst/>
          </a:prstGeom>
        </p:spPr>
        <p:txBody>
          <a:bodyPr wrap="square">
            <a:spAutoFit/>
          </a:bodyPr>
          <a:lstStyle/>
          <a:p>
            <a:r>
              <a:rPr lang="en-SG" sz="1000" dirty="0">
                <a:solidFill>
                  <a:schemeClr val="tx1">
                    <a:lumMod val="50000"/>
                    <a:lumOff val="50000"/>
                  </a:schemeClr>
                </a:solidFill>
              </a:rPr>
              <a:t>Source: https://www.gizchina.com/2020/03/11/envision-glass-developed-with-google-will-help-the-blind-to-see/</a:t>
            </a:r>
          </a:p>
        </p:txBody>
      </p:sp>
      <p:sp>
        <p:nvSpPr>
          <p:cNvPr id="10" name="Rectangle 9">
            <a:extLst>
              <a:ext uri="{FF2B5EF4-FFF2-40B4-BE49-F238E27FC236}">
                <a16:creationId xmlns:a16="http://schemas.microsoft.com/office/drawing/2014/main" id="{DB4C12A7-7AD6-4AD2-B18B-6C9D6934AB40}"/>
              </a:ext>
            </a:extLst>
          </p:cNvPr>
          <p:cNvSpPr/>
          <p:nvPr/>
        </p:nvSpPr>
        <p:spPr>
          <a:xfrm>
            <a:off x="1519775" y="5251780"/>
            <a:ext cx="3820278" cy="400110"/>
          </a:xfrm>
          <a:prstGeom prst="rect">
            <a:avLst/>
          </a:prstGeom>
        </p:spPr>
        <p:txBody>
          <a:bodyPr wrap="none">
            <a:spAutoFit/>
          </a:bodyPr>
          <a:lstStyle/>
          <a:p>
            <a:pPr algn="ctr"/>
            <a:r>
              <a:rPr lang="en-US" dirty="0">
                <a:solidFill>
                  <a:schemeClr val="tx1">
                    <a:lumMod val="50000"/>
                    <a:lumOff val="50000"/>
                  </a:schemeClr>
                </a:solidFill>
              </a:rPr>
              <a:t>NUS-ISS Open Vision Glass </a:t>
            </a:r>
            <a:r>
              <a:rPr lang="en-US" sz="2000" b="1" dirty="0">
                <a:solidFill>
                  <a:schemeClr val="tx1">
                    <a:lumMod val="50000"/>
                    <a:lumOff val="50000"/>
                  </a:schemeClr>
                </a:solidFill>
              </a:rPr>
              <a:t>S$200</a:t>
            </a:r>
            <a:endParaRPr lang="en-US" b="1" dirty="0">
              <a:solidFill>
                <a:schemeClr val="tx1">
                  <a:lumMod val="50000"/>
                  <a:lumOff val="50000"/>
                </a:schemeClr>
              </a:solidFill>
            </a:endParaRPr>
          </a:p>
        </p:txBody>
      </p:sp>
      <p:pic>
        <p:nvPicPr>
          <p:cNvPr id="13" name="Picture 12" descr="https://encrypted-tbn0.gstatic.com/images?q=tbn:ANd9GcT6yl9mZzy4_P_d1jZ1bhO2vTk_7iQYjxEg7edrqI_jw_XC2MLZxn_H4Nssllh9XJ4RpvfMYNF6&amp;usqp=CAc">
            <a:extLst>
              <a:ext uri="{FF2B5EF4-FFF2-40B4-BE49-F238E27FC236}">
                <a16:creationId xmlns:a16="http://schemas.microsoft.com/office/drawing/2014/main" id="{3E07CBDF-3294-4160-9EA0-DAB23009BF3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3187" y="2403218"/>
            <a:ext cx="856360" cy="856360"/>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2A6011BC-4237-4D62-A6B3-B6C6F50C7AEF}"/>
              </a:ext>
            </a:extLst>
          </p:cNvPr>
          <p:cNvSpPr/>
          <p:nvPr/>
        </p:nvSpPr>
        <p:spPr>
          <a:xfrm>
            <a:off x="7244678" y="5251780"/>
            <a:ext cx="3034805" cy="523220"/>
          </a:xfrm>
          <a:prstGeom prst="rect">
            <a:avLst/>
          </a:prstGeom>
        </p:spPr>
        <p:txBody>
          <a:bodyPr wrap="none">
            <a:spAutoFit/>
          </a:bodyPr>
          <a:lstStyle/>
          <a:p>
            <a:pPr algn="ctr"/>
            <a:r>
              <a:rPr lang="en-US" dirty="0" err="1">
                <a:solidFill>
                  <a:schemeClr val="tx1">
                    <a:lumMod val="50000"/>
                    <a:lumOff val="50000"/>
                  </a:schemeClr>
                </a:solidFill>
              </a:rPr>
              <a:t>EnVision</a:t>
            </a:r>
            <a:r>
              <a:rPr lang="en-US" dirty="0">
                <a:solidFill>
                  <a:schemeClr val="tx1">
                    <a:lumMod val="50000"/>
                    <a:lumOff val="50000"/>
                  </a:schemeClr>
                </a:solidFill>
              </a:rPr>
              <a:t> Glass </a:t>
            </a:r>
            <a:r>
              <a:rPr lang="en-US" b="1" dirty="0">
                <a:solidFill>
                  <a:schemeClr val="tx1">
                    <a:lumMod val="50000"/>
                    <a:lumOff val="50000"/>
                  </a:schemeClr>
                </a:solidFill>
              </a:rPr>
              <a:t>S$5,265</a:t>
            </a:r>
          </a:p>
          <a:p>
            <a:pPr algn="ctr"/>
            <a:r>
              <a:rPr lang="en-SG" sz="10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https://www.letsenvision.com/envision-glasses</a:t>
            </a:r>
            <a:endParaRPr lang="en-SG" sz="1000" dirty="0">
              <a:solidFill>
                <a:schemeClr val="tx1">
                  <a:lumMod val="50000"/>
                  <a:lumOff val="50000"/>
                </a:schemeClr>
              </a:solidFill>
            </a:endParaRPr>
          </a:p>
        </p:txBody>
      </p:sp>
      <p:sp>
        <p:nvSpPr>
          <p:cNvPr id="4" name="Rectangle 3">
            <a:extLst>
              <a:ext uri="{FF2B5EF4-FFF2-40B4-BE49-F238E27FC236}">
                <a16:creationId xmlns:a16="http://schemas.microsoft.com/office/drawing/2014/main" id="{E534417D-873A-4E85-A492-567BE46370B3}"/>
              </a:ext>
            </a:extLst>
          </p:cNvPr>
          <p:cNvSpPr/>
          <p:nvPr/>
        </p:nvSpPr>
        <p:spPr>
          <a:xfrm>
            <a:off x="830421" y="2147038"/>
            <a:ext cx="5183428" cy="291382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SG"/>
          </a:p>
        </p:txBody>
      </p:sp>
      <p:pic>
        <p:nvPicPr>
          <p:cNvPr id="11" name="Picture 10" descr="Raspberry Pi Wide Angle Camera Module - Seeed Studio">
            <a:extLst>
              <a:ext uri="{FF2B5EF4-FFF2-40B4-BE49-F238E27FC236}">
                <a16:creationId xmlns:a16="http://schemas.microsoft.com/office/drawing/2014/main" id="{B9BD7D5E-33FB-40EA-97A5-006A53339AC1}"/>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94" y="2144440"/>
            <a:ext cx="2405730" cy="1804436"/>
          </a:xfrm>
          <a:prstGeom prst="rect">
            <a:avLst/>
          </a:prstGeom>
          <a:ln>
            <a:noFill/>
          </a:ln>
          <a:effectLst>
            <a:outerShdw blurRad="190500" algn="tl" rotWithShape="0">
              <a:srgbClr val="000000">
                <a:alpha val="70000"/>
              </a:srgbClr>
            </a:outerShdw>
          </a:effectLst>
        </p:spPr>
      </p:pic>
      <p:pic>
        <p:nvPicPr>
          <p:cNvPr id="1026" name="Picture 2" descr="https://www.powerplanetonline.com/cdnassets/xiaomi_mi_wireless_power_bank_essential_10000_mah_blanco_02_ad_l.jpg">
            <a:extLst>
              <a:ext uri="{FF2B5EF4-FFF2-40B4-BE49-F238E27FC236}">
                <a16:creationId xmlns:a16="http://schemas.microsoft.com/office/drawing/2014/main" id="{C0A325FC-A24F-4F38-9502-6C1125F5DF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90897" y="2956683"/>
            <a:ext cx="1537988" cy="15379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 name="Picture 11" descr="C:\Users\issgz\AppData\Local\Microsoft\Windows\INetCache\Content.MSO\3B359328.tmp">
            <a:extLst>
              <a:ext uri="{FF2B5EF4-FFF2-40B4-BE49-F238E27FC236}">
                <a16:creationId xmlns:a16="http://schemas.microsoft.com/office/drawing/2014/main" id="{DAC4B482-5C0B-4DCA-B500-2A0AFBA125BB}"/>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483640" y="3520885"/>
            <a:ext cx="1537988" cy="15379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8064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1000"/>
                                        <p:tgtEl>
                                          <p:spTgt spid="1026"/>
                                        </p:tgtEl>
                                      </p:cBhvr>
                                    </p:animEffect>
                                    <p:anim calcmode="lin" valueType="num">
                                      <p:cBhvr>
                                        <p:cTn id="26" dur="1000" fill="hold"/>
                                        <p:tgtEl>
                                          <p:spTgt spid="1026"/>
                                        </p:tgtEl>
                                        <p:attrNameLst>
                                          <p:attrName>ppt_x</p:attrName>
                                        </p:attrNameLst>
                                      </p:cBhvr>
                                      <p:tavLst>
                                        <p:tav tm="0">
                                          <p:val>
                                            <p:strVal val="#ppt_x"/>
                                          </p:val>
                                        </p:tav>
                                        <p:tav tm="100000">
                                          <p:val>
                                            <p:strVal val="#ppt_x"/>
                                          </p:val>
                                        </p:tav>
                                      </p:tavLst>
                                    </p:anim>
                                    <p:anim calcmode="lin" valueType="num">
                                      <p:cBhvr>
                                        <p:cTn id="27" dur="1000" fill="hold"/>
                                        <p:tgtEl>
                                          <p:spTgt spid="102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https://github.com/bourdakos1/Custom-Object-Detection/raw/master/screenshots/starwars_smal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77611" y="2693639"/>
            <a:ext cx="5565554" cy="31429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6177611" y="2693290"/>
            <a:ext cx="5562600" cy="3143250"/>
          </a:xfrm>
          <a:prstGeom prst="rect">
            <a:avLst/>
          </a:prstGeom>
        </p:spPr>
      </p:pic>
      <p:sp>
        <p:nvSpPr>
          <p:cNvPr id="16" name="Rectangle 15"/>
          <p:cNvSpPr/>
          <p:nvPr/>
        </p:nvSpPr>
        <p:spPr>
          <a:xfrm>
            <a:off x="6181388" y="5836888"/>
            <a:ext cx="5637490" cy="246221"/>
          </a:xfrm>
          <a:prstGeom prst="rect">
            <a:avLst/>
          </a:prstGeom>
        </p:spPr>
        <p:txBody>
          <a:bodyPr wrap="square">
            <a:spAutoFit/>
          </a:bodyPr>
          <a:lstStyle/>
          <a:p>
            <a:pPr algn="ctr"/>
            <a:r>
              <a:rPr lang="en-GB" sz="1000" dirty="0">
                <a:solidFill>
                  <a:schemeClr val="tx1">
                    <a:lumMod val="75000"/>
                    <a:lumOff val="25000"/>
                  </a:schemeClr>
                </a:solidFill>
                <a:hlinkClick r:id="rId4"/>
              </a:rPr>
              <a:t>Source</a:t>
            </a:r>
            <a:r>
              <a:rPr lang="en-GB" sz="1000" dirty="0">
                <a:solidFill>
                  <a:schemeClr val="tx1">
                    <a:lumMod val="75000"/>
                    <a:lumOff val="25000"/>
                  </a:schemeClr>
                </a:solidFill>
              </a:rPr>
              <a:t> https://github.com/bourdakos1/Custom-Object-Detection</a:t>
            </a:r>
          </a:p>
        </p:txBody>
      </p:sp>
      <p:sp>
        <p:nvSpPr>
          <p:cNvPr id="2" name="Title 1"/>
          <p:cNvSpPr>
            <a:spLocks noGrp="1"/>
          </p:cNvSpPr>
          <p:nvPr>
            <p:ph type="title"/>
          </p:nvPr>
        </p:nvSpPr>
        <p:spPr/>
        <p:txBody>
          <a:bodyPr>
            <a:normAutofit/>
          </a:bodyPr>
          <a:lstStyle/>
          <a:p>
            <a:r>
              <a:rPr lang="en-US" dirty="0"/>
              <a:t>1.2.2 Soft Automation : AI-based IPA</a:t>
            </a:r>
            <a:endParaRPr lang="en-GB" cap="all" dirty="0">
              <a:solidFill>
                <a:schemeClr val="accent2"/>
              </a:solidFill>
            </a:endParaRP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24</a:t>
            </a:fld>
            <a:endParaRPr lang="en-SG" dirty="0"/>
          </a:p>
        </p:txBody>
      </p:sp>
      <p:sp>
        <p:nvSpPr>
          <p:cNvPr id="8" name="Content Placeholder 2"/>
          <p:cNvSpPr txBox="1">
            <a:spLocks/>
          </p:cNvSpPr>
          <p:nvPr/>
        </p:nvSpPr>
        <p:spPr>
          <a:xfrm>
            <a:off x="482605" y="1075766"/>
            <a:ext cx="5698783" cy="5363321"/>
          </a:xfrm>
          <a:prstGeom prst="rect">
            <a:avLst/>
          </a:prstGeom>
        </p:spPr>
        <p:txBody>
          <a:bodyPr vert="horz" lIns="91440" tIns="45720" rIns="91440" bIns="45720" rtlCol="0">
            <a:normAutofit/>
          </a:bodyPr>
          <a:lstStyle>
            <a:lvl1pPr marL="357179" indent="-357179" algn="l" defTabSz="914377" rtl="0" eaLnBrk="1" latinLnBrk="0" hangingPunct="1">
              <a:lnSpc>
                <a:spcPct val="120000"/>
              </a:lnSpc>
              <a:spcBef>
                <a:spcPts val="1000"/>
              </a:spcBef>
              <a:buFont typeface="Arial" panose="020B0604020202020204" pitchFamily="34" charset="0"/>
              <a:buChar char="•"/>
              <a:defRPr sz="2800" b="1" kern="1200">
                <a:solidFill>
                  <a:srgbClr val="F58220"/>
                </a:solidFill>
                <a:latin typeface="+mj-lt"/>
                <a:ea typeface="+mn-ea"/>
                <a:cs typeface="Arial" panose="020B0604020202020204" pitchFamily="34" charset="0"/>
              </a:defRPr>
            </a:lvl1pPr>
            <a:lvl2pPr marL="804843" indent="-447663" algn="l" defTabSz="914377" rtl="0" eaLnBrk="1" latinLnBrk="0" hangingPunct="1">
              <a:lnSpc>
                <a:spcPct val="120000"/>
              </a:lnSpc>
              <a:spcBef>
                <a:spcPts val="500"/>
              </a:spcBef>
              <a:buFont typeface="Arial" panose="020B0604020202020204" pitchFamily="34" charset="0"/>
              <a:buChar char="•"/>
              <a:defRPr sz="2400" kern="1200">
                <a:solidFill>
                  <a:schemeClr val="tx1">
                    <a:lumMod val="75000"/>
                    <a:lumOff val="25000"/>
                  </a:schemeClr>
                </a:solidFill>
                <a:latin typeface="+mj-lt"/>
                <a:ea typeface="+mn-ea"/>
                <a:cs typeface="Arial" panose="020B0604020202020204" pitchFamily="34" charset="0"/>
              </a:defRPr>
            </a:lvl2pPr>
            <a:lvl3pPr marL="1163610" indent="-358766" algn="l" defTabSz="914377"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j-lt"/>
                <a:ea typeface="+mn-ea"/>
                <a:cs typeface="Arial" panose="020B0604020202020204" pitchFamily="34" charset="0"/>
              </a:defRPr>
            </a:lvl3pPr>
            <a:lvl4pPr marL="1520787" indent="-357179" algn="l" defTabSz="914377"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j-lt"/>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SG" dirty="0"/>
          </a:p>
          <a:p>
            <a:pPr marL="0" indent="0" algn="ctr">
              <a:buNone/>
            </a:pPr>
            <a:r>
              <a:rPr lang="en-SG" dirty="0"/>
              <a:t>Object Detection</a:t>
            </a:r>
          </a:p>
        </p:txBody>
      </p:sp>
      <p:sp>
        <p:nvSpPr>
          <p:cNvPr id="14" name="Rectangle 13"/>
          <p:cNvSpPr/>
          <p:nvPr/>
        </p:nvSpPr>
        <p:spPr>
          <a:xfrm>
            <a:off x="615835" y="5836888"/>
            <a:ext cx="5565552" cy="246221"/>
          </a:xfrm>
          <a:prstGeom prst="rect">
            <a:avLst/>
          </a:prstGeom>
        </p:spPr>
        <p:txBody>
          <a:bodyPr wrap="square">
            <a:spAutoFit/>
          </a:bodyPr>
          <a:lstStyle/>
          <a:p>
            <a:pPr algn="ctr"/>
            <a:r>
              <a:rPr lang="en-GB" sz="1000" dirty="0">
                <a:solidFill>
                  <a:schemeClr val="tx1">
                    <a:lumMod val="75000"/>
                    <a:lumOff val="25000"/>
                  </a:schemeClr>
                </a:solidFill>
                <a:hlinkClick r:id="rId5"/>
              </a:rPr>
              <a:t>Source</a:t>
            </a:r>
            <a:r>
              <a:rPr lang="en-GB" sz="1000" dirty="0">
                <a:solidFill>
                  <a:schemeClr val="tx1">
                    <a:lumMod val="75000"/>
                    <a:lumOff val="25000"/>
                  </a:schemeClr>
                </a:solidFill>
              </a:rPr>
              <a:t> https://github.com/telescopeuser/object_detector_app</a:t>
            </a:r>
          </a:p>
        </p:txBody>
      </p:sp>
      <p:pic>
        <p:nvPicPr>
          <p:cNvPr id="10242" name="Picture 2" descr="https://github.com/telescopeuser/object_detector_app/raw/master/TelescopeUser/Screenshot%20from%202018-02-25%2000-22-50%20OpenCV%20real%20time%20video%20object%20detecti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834" y="2693987"/>
            <a:ext cx="5565554" cy="314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55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fade">
                                      <p:cBhvr>
                                        <p:cTn id="12" dur="1000"/>
                                        <p:tgtEl>
                                          <p:spTgt spid="10242"/>
                                        </p:tgtEl>
                                      </p:cBhvr>
                                    </p:animEffect>
                                    <p:anim calcmode="lin" valueType="num">
                                      <p:cBhvr>
                                        <p:cTn id="13" dur="1000" fill="hold"/>
                                        <p:tgtEl>
                                          <p:spTgt spid="10242"/>
                                        </p:tgtEl>
                                        <p:attrNameLst>
                                          <p:attrName>ppt_x</p:attrName>
                                        </p:attrNameLst>
                                      </p:cBhvr>
                                      <p:tavLst>
                                        <p:tav tm="0">
                                          <p:val>
                                            <p:strVal val="#ppt_x"/>
                                          </p:val>
                                        </p:tav>
                                        <p:tav tm="100000">
                                          <p:val>
                                            <p:strVal val="#ppt_x"/>
                                          </p:val>
                                        </p:tav>
                                      </p:tavLst>
                                    </p:anim>
                                    <p:anim calcmode="lin" valueType="num">
                                      <p:cBhvr>
                                        <p:cTn id="14" dur="1000" fill="hold"/>
                                        <p:tgtEl>
                                          <p:spTgt spid="1024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0246"/>
                                        </p:tgtEl>
                                        <p:attrNameLst>
                                          <p:attrName>style.visibility</p:attrName>
                                        </p:attrNameLst>
                                      </p:cBhvr>
                                      <p:to>
                                        <p:strVal val="visible"/>
                                      </p:to>
                                    </p:set>
                                    <p:animEffect transition="in" filter="fade">
                                      <p:cBhvr>
                                        <p:cTn id="23" dur="1000"/>
                                        <p:tgtEl>
                                          <p:spTgt spid="10246"/>
                                        </p:tgtEl>
                                      </p:cBhvr>
                                    </p:animEffect>
                                    <p:anim calcmode="lin" valueType="num">
                                      <p:cBhvr>
                                        <p:cTn id="24" dur="1000" fill="hold"/>
                                        <p:tgtEl>
                                          <p:spTgt spid="10246"/>
                                        </p:tgtEl>
                                        <p:attrNameLst>
                                          <p:attrName>ppt_x</p:attrName>
                                        </p:attrNameLst>
                                      </p:cBhvr>
                                      <p:tavLst>
                                        <p:tav tm="0">
                                          <p:val>
                                            <p:strVal val="#ppt_x"/>
                                          </p:val>
                                        </p:tav>
                                        <p:tav tm="100000">
                                          <p:val>
                                            <p:strVal val="#ppt_x"/>
                                          </p:val>
                                        </p:tav>
                                      </p:tavLst>
                                    </p:anim>
                                    <p:anim calcmode="lin" valueType="num">
                                      <p:cBhvr>
                                        <p:cTn id="25" dur="1000" fill="hold"/>
                                        <p:tgtEl>
                                          <p:spTgt spid="1024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s://cloud.githubusercontent.com/assets/896692/24430398/36f0e3f0-13cb-11e7-8258-4d0c9ce1e419.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4695" y="2693639"/>
            <a:ext cx="5640444" cy="314290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181388" y="5836888"/>
            <a:ext cx="5637490" cy="400110"/>
          </a:xfrm>
          <a:prstGeom prst="rect">
            <a:avLst/>
          </a:prstGeom>
        </p:spPr>
        <p:txBody>
          <a:bodyPr wrap="square">
            <a:spAutoFit/>
          </a:bodyPr>
          <a:lstStyle/>
          <a:p>
            <a:pPr algn="ctr"/>
            <a:r>
              <a:rPr lang="en-GB" sz="1000" dirty="0">
                <a:solidFill>
                  <a:schemeClr val="tx1">
                    <a:lumMod val="75000"/>
                    <a:lumOff val="25000"/>
                  </a:schemeClr>
                </a:solidFill>
                <a:hlinkClick r:id="rId3"/>
              </a:rPr>
              <a:t>Source</a:t>
            </a:r>
            <a:r>
              <a:rPr lang="en-GB" sz="1000" dirty="0">
                <a:solidFill>
                  <a:schemeClr val="tx1">
                    <a:lumMod val="75000"/>
                    <a:lumOff val="25000"/>
                  </a:schemeClr>
                </a:solidFill>
              </a:rPr>
              <a:t> https://github.com/telescopeuser/S-IPA-Workshop/tree/master/workshop1/LocalAI/IPA_a_facedetect</a:t>
            </a:r>
          </a:p>
        </p:txBody>
      </p:sp>
      <p:sp>
        <p:nvSpPr>
          <p:cNvPr id="2" name="Title 1"/>
          <p:cNvSpPr>
            <a:spLocks noGrp="1"/>
          </p:cNvSpPr>
          <p:nvPr>
            <p:ph type="title"/>
          </p:nvPr>
        </p:nvSpPr>
        <p:spPr/>
        <p:txBody>
          <a:bodyPr>
            <a:normAutofit/>
          </a:bodyPr>
          <a:lstStyle/>
          <a:p>
            <a:r>
              <a:rPr lang="en-US" dirty="0"/>
              <a:t>1.2.2 Soft Automation : AI-based IPA</a:t>
            </a:r>
            <a:endParaRPr lang="en-GB" cap="all" dirty="0">
              <a:solidFill>
                <a:schemeClr val="accent2"/>
              </a:solidFill>
            </a:endParaRP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25</a:t>
            </a:fld>
            <a:endParaRPr lang="en-SG" dirty="0"/>
          </a:p>
        </p:txBody>
      </p:sp>
      <p:sp>
        <p:nvSpPr>
          <p:cNvPr id="8" name="Content Placeholder 2"/>
          <p:cNvSpPr txBox="1">
            <a:spLocks/>
          </p:cNvSpPr>
          <p:nvPr/>
        </p:nvSpPr>
        <p:spPr>
          <a:xfrm>
            <a:off x="482605" y="1075766"/>
            <a:ext cx="5698783" cy="5363321"/>
          </a:xfrm>
          <a:prstGeom prst="rect">
            <a:avLst/>
          </a:prstGeom>
        </p:spPr>
        <p:txBody>
          <a:bodyPr vert="horz" lIns="91440" tIns="45720" rIns="91440" bIns="45720" rtlCol="0">
            <a:normAutofit/>
          </a:bodyPr>
          <a:lstStyle>
            <a:lvl1pPr marL="357179" indent="-357179" algn="l" defTabSz="914377" rtl="0" eaLnBrk="1" latinLnBrk="0" hangingPunct="1">
              <a:lnSpc>
                <a:spcPct val="120000"/>
              </a:lnSpc>
              <a:spcBef>
                <a:spcPts val="1000"/>
              </a:spcBef>
              <a:buFont typeface="Arial" panose="020B0604020202020204" pitchFamily="34" charset="0"/>
              <a:buChar char="•"/>
              <a:defRPr sz="2800" b="1" kern="1200">
                <a:solidFill>
                  <a:srgbClr val="F58220"/>
                </a:solidFill>
                <a:latin typeface="+mj-lt"/>
                <a:ea typeface="+mn-ea"/>
                <a:cs typeface="Arial" panose="020B0604020202020204" pitchFamily="34" charset="0"/>
              </a:defRPr>
            </a:lvl1pPr>
            <a:lvl2pPr marL="804843" indent="-447663" algn="l" defTabSz="914377" rtl="0" eaLnBrk="1" latinLnBrk="0" hangingPunct="1">
              <a:lnSpc>
                <a:spcPct val="120000"/>
              </a:lnSpc>
              <a:spcBef>
                <a:spcPts val="500"/>
              </a:spcBef>
              <a:buFont typeface="Arial" panose="020B0604020202020204" pitchFamily="34" charset="0"/>
              <a:buChar char="•"/>
              <a:defRPr sz="2400" kern="1200">
                <a:solidFill>
                  <a:schemeClr val="tx1">
                    <a:lumMod val="75000"/>
                    <a:lumOff val="25000"/>
                  </a:schemeClr>
                </a:solidFill>
                <a:latin typeface="+mj-lt"/>
                <a:ea typeface="+mn-ea"/>
                <a:cs typeface="Arial" panose="020B0604020202020204" pitchFamily="34" charset="0"/>
              </a:defRPr>
            </a:lvl2pPr>
            <a:lvl3pPr marL="1163610" indent="-358766" algn="l" defTabSz="914377"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j-lt"/>
                <a:ea typeface="+mn-ea"/>
                <a:cs typeface="Arial" panose="020B0604020202020204" pitchFamily="34" charset="0"/>
              </a:defRPr>
            </a:lvl3pPr>
            <a:lvl4pPr marL="1520787" indent="-357179" algn="l" defTabSz="914377"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j-lt"/>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SG" dirty="0"/>
          </a:p>
          <a:p>
            <a:pPr marL="0" indent="0" algn="ctr">
              <a:buNone/>
            </a:pPr>
            <a:r>
              <a:rPr lang="en-SG" dirty="0"/>
              <a:t>Face Detection</a:t>
            </a:r>
          </a:p>
        </p:txBody>
      </p:sp>
      <p:sp>
        <p:nvSpPr>
          <p:cNvPr id="14" name="Rectangle 13"/>
          <p:cNvSpPr/>
          <p:nvPr/>
        </p:nvSpPr>
        <p:spPr>
          <a:xfrm>
            <a:off x="615835" y="5836888"/>
            <a:ext cx="5565552" cy="246221"/>
          </a:xfrm>
          <a:prstGeom prst="rect">
            <a:avLst/>
          </a:prstGeom>
        </p:spPr>
        <p:txBody>
          <a:bodyPr wrap="square">
            <a:spAutoFit/>
          </a:bodyPr>
          <a:lstStyle/>
          <a:p>
            <a:pPr algn="ctr"/>
            <a:r>
              <a:rPr lang="en-GB" sz="1000" dirty="0">
                <a:solidFill>
                  <a:schemeClr val="tx1">
                    <a:lumMod val="75000"/>
                    <a:lumOff val="25000"/>
                  </a:schemeClr>
                </a:solidFill>
                <a:hlinkClick r:id="rId4"/>
              </a:rPr>
              <a:t>Source</a:t>
            </a:r>
            <a:r>
              <a:rPr lang="en-GB" sz="1000" dirty="0">
                <a:solidFill>
                  <a:schemeClr val="tx1">
                    <a:lumMod val="75000"/>
                    <a:lumOff val="25000"/>
                  </a:schemeClr>
                </a:solidFill>
              </a:rPr>
              <a:t> https://github.com/ageitgey/face_recognition</a:t>
            </a:r>
          </a:p>
        </p:txBody>
      </p:sp>
      <p:pic>
        <p:nvPicPr>
          <p:cNvPr id="7" name="Picture 6"/>
          <p:cNvPicPr>
            <a:picLocks noChangeAspect="1"/>
          </p:cNvPicPr>
          <p:nvPr/>
        </p:nvPicPr>
        <p:blipFill>
          <a:blip r:embed="rId5"/>
          <a:stretch>
            <a:fillRect/>
          </a:stretch>
        </p:blipFill>
        <p:spPr>
          <a:xfrm>
            <a:off x="535515" y="2693290"/>
            <a:ext cx="5639623" cy="314325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7611" y="2692942"/>
            <a:ext cx="5029758" cy="3143598"/>
          </a:xfrm>
          <a:prstGeom prst="rect">
            <a:avLst/>
          </a:prstGeom>
        </p:spPr>
      </p:pic>
    </p:spTree>
    <p:extLst>
      <p:ext uri="{BB962C8B-B14F-4D97-AF65-F5344CB8AC3E}">
        <p14:creationId xmlns:p14="http://schemas.microsoft.com/office/powerpoint/2010/main" val="174022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fade">
                                      <p:cBhvr>
                                        <p:cTn id="17" dur="1000"/>
                                        <p:tgtEl>
                                          <p:spTgt spid="10244"/>
                                        </p:tgtEl>
                                      </p:cBhvr>
                                    </p:animEffect>
                                    <p:anim calcmode="lin" valueType="num">
                                      <p:cBhvr>
                                        <p:cTn id="18" dur="1000" fill="hold"/>
                                        <p:tgtEl>
                                          <p:spTgt spid="10244"/>
                                        </p:tgtEl>
                                        <p:attrNameLst>
                                          <p:attrName>ppt_x</p:attrName>
                                        </p:attrNameLst>
                                      </p:cBhvr>
                                      <p:tavLst>
                                        <p:tav tm="0">
                                          <p:val>
                                            <p:strVal val="#ppt_x"/>
                                          </p:val>
                                        </p:tav>
                                        <p:tav tm="100000">
                                          <p:val>
                                            <p:strVal val="#ppt_x"/>
                                          </p:val>
                                        </p:tav>
                                      </p:tavLst>
                                    </p:anim>
                                    <p:anim calcmode="lin" valueType="num">
                                      <p:cBhvr>
                                        <p:cTn id="19" dur="1000" fill="hold"/>
                                        <p:tgtEl>
                                          <p:spTgt spid="102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26</a:t>
            </a:fld>
            <a:endParaRPr lang="en-SG" dirty="0"/>
          </a:p>
        </p:txBody>
      </p:sp>
      <p:pic>
        <p:nvPicPr>
          <p:cNvPr id="2" name="Picture 1"/>
          <p:cNvPicPr>
            <a:picLocks noChangeAspect="1"/>
          </p:cNvPicPr>
          <p:nvPr/>
        </p:nvPicPr>
        <p:blipFill>
          <a:blip r:embed="rId2"/>
          <a:stretch>
            <a:fillRect/>
          </a:stretch>
        </p:blipFill>
        <p:spPr>
          <a:xfrm>
            <a:off x="1" y="1"/>
            <a:ext cx="12192000" cy="6858004"/>
          </a:xfrm>
          <a:prstGeom prst="rect">
            <a:avLst/>
          </a:prstGeom>
        </p:spPr>
      </p:pic>
    </p:spTree>
    <p:extLst>
      <p:ext uri="{BB962C8B-B14F-4D97-AF65-F5344CB8AC3E}">
        <p14:creationId xmlns:p14="http://schemas.microsoft.com/office/powerpoint/2010/main" val="371248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27</a:t>
            </a:fld>
            <a:endParaRPr lang="en-SG" dirty="0"/>
          </a:p>
        </p:txBody>
      </p:sp>
      <p:pic>
        <p:nvPicPr>
          <p:cNvPr id="1026" name="Picture 2" descr="https://europost.eu/web/files/articles/22274/gallery/thumb_910x0_66041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617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6552330"/>
            <a:ext cx="6096000" cy="246221"/>
          </a:xfrm>
          <a:prstGeom prst="rect">
            <a:avLst/>
          </a:prstGeom>
        </p:spPr>
        <p:txBody>
          <a:bodyPr>
            <a:spAutoFit/>
          </a:bodyPr>
          <a:lstStyle/>
          <a:p>
            <a:r>
              <a:rPr lang="en-GB" sz="1000" dirty="0">
                <a:solidFill>
                  <a:schemeClr val="tx1">
                    <a:lumMod val="50000"/>
                    <a:lumOff val="50000"/>
                  </a:schemeClr>
                </a:solidFill>
                <a:hlinkClick r:id="rId3"/>
              </a:rPr>
              <a:t>Source</a:t>
            </a:r>
            <a:r>
              <a:rPr lang="en-GB" sz="1000" dirty="0">
                <a:solidFill>
                  <a:schemeClr val="tx1">
                    <a:lumMod val="50000"/>
                    <a:lumOff val="50000"/>
                  </a:schemeClr>
                </a:solidFill>
              </a:rPr>
              <a:t> https://europost.eu/web/files/articles/22274/gallery/thumb_910x0_660410-4.jpg</a:t>
            </a:r>
          </a:p>
        </p:txBody>
      </p:sp>
      <p:sp>
        <p:nvSpPr>
          <p:cNvPr id="6" name="Content Placeholder 2"/>
          <p:cNvSpPr txBox="1">
            <a:spLocks/>
          </p:cNvSpPr>
          <p:nvPr/>
        </p:nvSpPr>
        <p:spPr>
          <a:xfrm>
            <a:off x="0" y="-1"/>
            <a:ext cx="7665663" cy="5363321"/>
          </a:xfrm>
          <a:prstGeom prst="rect">
            <a:avLst/>
          </a:prstGeom>
        </p:spPr>
        <p:txBody>
          <a:bodyPr vert="horz" lIns="91440" tIns="45720" rIns="91440" bIns="45720" rtlCol="0">
            <a:normAutofit/>
          </a:bodyPr>
          <a:lstStyle>
            <a:lvl1pPr marL="357179" indent="-357179" algn="l" defTabSz="914377" rtl="0" eaLnBrk="1" latinLnBrk="0" hangingPunct="1">
              <a:lnSpc>
                <a:spcPct val="120000"/>
              </a:lnSpc>
              <a:spcBef>
                <a:spcPts val="1000"/>
              </a:spcBef>
              <a:buFont typeface="Arial" panose="020B0604020202020204" pitchFamily="34" charset="0"/>
              <a:buChar char="•"/>
              <a:defRPr sz="2800" b="1" kern="1200">
                <a:solidFill>
                  <a:srgbClr val="F58220"/>
                </a:solidFill>
                <a:latin typeface="+mj-lt"/>
                <a:ea typeface="+mn-ea"/>
                <a:cs typeface="Arial" panose="020B0604020202020204" pitchFamily="34" charset="0"/>
              </a:defRPr>
            </a:lvl1pPr>
            <a:lvl2pPr marL="804843" indent="-447663" algn="l" defTabSz="914377" rtl="0" eaLnBrk="1" latinLnBrk="0" hangingPunct="1">
              <a:lnSpc>
                <a:spcPct val="120000"/>
              </a:lnSpc>
              <a:spcBef>
                <a:spcPts val="500"/>
              </a:spcBef>
              <a:buFont typeface="Arial" panose="020B0604020202020204" pitchFamily="34" charset="0"/>
              <a:buChar char="•"/>
              <a:defRPr sz="2400" kern="1200">
                <a:solidFill>
                  <a:schemeClr val="tx1">
                    <a:lumMod val="75000"/>
                    <a:lumOff val="25000"/>
                  </a:schemeClr>
                </a:solidFill>
                <a:latin typeface="+mj-lt"/>
                <a:ea typeface="+mn-ea"/>
                <a:cs typeface="Arial" panose="020B0604020202020204" pitchFamily="34" charset="0"/>
              </a:defRPr>
            </a:lvl2pPr>
            <a:lvl3pPr marL="1163610" indent="-358766" algn="l" defTabSz="914377"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j-lt"/>
                <a:ea typeface="+mn-ea"/>
                <a:cs typeface="Arial" panose="020B0604020202020204" pitchFamily="34" charset="0"/>
              </a:defRPr>
            </a:lvl3pPr>
            <a:lvl4pPr marL="1520787" indent="-357179" algn="l" defTabSz="914377"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j-lt"/>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4000" dirty="0"/>
              <a:t>Parcel Tracker</a:t>
            </a:r>
            <a:endParaRPr lang="en-SG" sz="3600" dirty="0"/>
          </a:p>
        </p:txBody>
      </p:sp>
    </p:spTree>
    <p:extLst>
      <p:ext uri="{BB962C8B-B14F-4D97-AF65-F5344CB8AC3E}">
        <p14:creationId xmlns:p14="http://schemas.microsoft.com/office/powerpoint/2010/main" val="287136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lide Number Placeholder 4"/>
          <p:cNvSpPr>
            <a:spLocks noGrp="1"/>
          </p:cNvSpPr>
          <p:nvPr>
            <p:ph type="sldNum" sz="quarter" idx="16"/>
          </p:nvPr>
        </p:nvSpPr>
        <p:spPr/>
        <p:txBody>
          <a:bodyPr/>
          <a:lstStyle/>
          <a:p>
            <a:fld id="{2F63C605-4FC6-46DE-BC90-871762EA3F52}" type="slidenum">
              <a:rPr lang="en-SG" smtClean="0"/>
              <a:pPr/>
              <a:t>28</a:t>
            </a:fld>
            <a:endParaRPr lang="en-SG" dirty="0"/>
          </a:p>
        </p:txBody>
      </p:sp>
      <p:sp>
        <p:nvSpPr>
          <p:cNvPr id="6" name="Rectangle 5"/>
          <p:cNvSpPr/>
          <p:nvPr/>
        </p:nvSpPr>
        <p:spPr>
          <a:xfrm>
            <a:off x="2704699" y="3429000"/>
            <a:ext cx="2016388" cy="1221291"/>
          </a:xfrm>
          <a:prstGeom prst="rect">
            <a:avLst/>
          </a:prstGeom>
          <a:noFill/>
          <a:ln w="2857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7" name="Rectangle 6"/>
          <p:cNvSpPr/>
          <p:nvPr/>
        </p:nvSpPr>
        <p:spPr>
          <a:xfrm>
            <a:off x="4817337" y="4735629"/>
            <a:ext cx="1477585" cy="810406"/>
          </a:xfrm>
          <a:prstGeom prst="rect">
            <a:avLst/>
          </a:prstGeom>
          <a:noFill/>
          <a:ln w="28575"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71278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lide Number Placeholder 4"/>
          <p:cNvSpPr>
            <a:spLocks noGrp="1"/>
          </p:cNvSpPr>
          <p:nvPr>
            <p:ph type="sldNum" sz="quarter" idx="16"/>
          </p:nvPr>
        </p:nvSpPr>
        <p:spPr/>
        <p:txBody>
          <a:bodyPr/>
          <a:lstStyle/>
          <a:p>
            <a:fld id="{2F63C605-4FC6-46DE-BC90-871762EA3F52}" type="slidenum">
              <a:rPr lang="en-SG" smtClean="0"/>
              <a:pPr/>
              <a:t>29</a:t>
            </a:fld>
            <a:endParaRPr lang="en-SG" dirty="0"/>
          </a:p>
        </p:txBody>
      </p:sp>
    </p:spTree>
    <p:extLst>
      <p:ext uri="{BB962C8B-B14F-4D97-AF65-F5344CB8AC3E}">
        <p14:creationId xmlns:p14="http://schemas.microsoft.com/office/powerpoint/2010/main" val="2236480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10000"/>
              </a:lnSpc>
            </a:pPr>
            <a:r>
              <a:rPr lang="en-US" dirty="0"/>
              <a:t>Agenda</a:t>
            </a:r>
            <a:endParaRPr lang="en-US" cap="all" dirty="0"/>
          </a:p>
        </p:txBody>
      </p:sp>
      <p:sp>
        <p:nvSpPr>
          <p:cNvPr id="3" name="Content Placeholder 2"/>
          <p:cNvSpPr>
            <a:spLocks noGrp="1"/>
          </p:cNvSpPr>
          <p:nvPr>
            <p:ph sz="quarter" idx="13"/>
          </p:nvPr>
        </p:nvSpPr>
        <p:spPr>
          <a:xfrm>
            <a:off x="838200" y="1129554"/>
            <a:ext cx="10599576" cy="5363321"/>
          </a:xfrm>
        </p:spPr>
        <p:txBody>
          <a:bodyPr>
            <a:noAutofit/>
          </a:bodyPr>
          <a:lstStyle/>
          <a:p>
            <a:pPr marL="357180" lvl="1" indent="0">
              <a:buNone/>
            </a:pPr>
            <a:r>
              <a:rPr lang="en-SG" sz="2800" b="1" dirty="0">
                <a:solidFill>
                  <a:srgbClr val="173F7E"/>
                </a:solidFill>
              </a:rPr>
              <a:t>1.1 Overview</a:t>
            </a:r>
            <a:endParaRPr lang="en-US" sz="2800" b="1" dirty="0">
              <a:solidFill>
                <a:srgbClr val="173F7E"/>
              </a:solidFill>
            </a:endParaRPr>
          </a:p>
          <a:p>
            <a:pPr marL="357180" lvl="1" indent="0">
              <a:buNone/>
            </a:pPr>
            <a:endParaRPr lang="en-SG" sz="2800" b="1" dirty="0">
              <a:solidFill>
                <a:schemeClr val="bg1">
                  <a:lumMod val="75000"/>
                </a:schemeClr>
              </a:solidFill>
            </a:endParaRPr>
          </a:p>
          <a:p>
            <a:pPr marL="357180" lvl="1" indent="0">
              <a:buNone/>
            </a:pPr>
            <a:r>
              <a:rPr lang="en-SG" sz="2800" b="1" dirty="0">
                <a:solidFill>
                  <a:schemeClr val="bg1">
                    <a:lumMod val="75000"/>
                  </a:schemeClr>
                </a:solidFill>
              </a:rPr>
              <a:t>1.2 Hard Automation vs. Soft Automation	</a:t>
            </a:r>
            <a:endParaRPr lang="en-US" sz="2800" b="1" dirty="0">
              <a:solidFill>
                <a:schemeClr val="bg1">
                  <a:lumMod val="75000"/>
                </a:schemeClr>
              </a:solidFill>
            </a:endParaRPr>
          </a:p>
          <a:p>
            <a:pPr marL="357180" lvl="1" indent="0">
              <a:buNone/>
            </a:pPr>
            <a:endParaRPr lang="en-SG" sz="2800" b="1" dirty="0">
              <a:solidFill>
                <a:schemeClr val="bg1">
                  <a:lumMod val="75000"/>
                </a:schemeClr>
              </a:solidFill>
            </a:endParaRPr>
          </a:p>
          <a:p>
            <a:pPr marL="357180" lvl="1" indent="0">
              <a:buNone/>
            </a:pPr>
            <a:r>
              <a:rPr lang="en-SG" sz="2800" b="1" dirty="0">
                <a:solidFill>
                  <a:schemeClr val="bg1">
                    <a:lumMod val="75000"/>
                  </a:schemeClr>
                </a:solidFill>
              </a:rPr>
              <a:t>1.3 New Jobs in Automation Era</a:t>
            </a:r>
            <a:endParaRPr lang="en-US" sz="2800" b="1" dirty="0">
              <a:solidFill>
                <a:schemeClr val="bg1">
                  <a:lumMod val="75000"/>
                </a:schemeClr>
              </a:solidFill>
            </a:endParaRPr>
          </a:p>
          <a:p>
            <a:pPr marL="357180" lvl="1" indent="0">
              <a:buNone/>
            </a:pPr>
            <a:endParaRPr lang="en-SG" sz="2800" b="1" dirty="0">
              <a:solidFill>
                <a:schemeClr val="bg1">
                  <a:lumMod val="75000"/>
                </a:schemeClr>
              </a:solidFill>
            </a:endParaRPr>
          </a:p>
          <a:p>
            <a:pPr marL="357180" lvl="1" indent="0">
              <a:buNone/>
            </a:pPr>
            <a:r>
              <a:rPr lang="en-SG" sz="2800" b="1" dirty="0">
                <a:solidFill>
                  <a:schemeClr val="bg1">
                    <a:lumMod val="75000"/>
                  </a:schemeClr>
                </a:solidFill>
              </a:rPr>
              <a:t>1.4 Summary</a:t>
            </a:r>
          </a:p>
          <a:p>
            <a:pPr marL="357180" lvl="1" indent="0">
              <a:buNone/>
            </a:pPr>
            <a:endParaRPr lang="en-US" sz="2800" b="1" dirty="0">
              <a:solidFill>
                <a:schemeClr val="bg1">
                  <a:lumMod val="75000"/>
                </a:schemeClr>
              </a:solidFill>
            </a:endParaRPr>
          </a:p>
        </p:txBody>
      </p:sp>
      <p:sp>
        <p:nvSpPr>
          <p:cNvPr id="5" name="Slide Number Placeholder 4"/>
          <p:cNvSpPr>
            <a:spLocks noGrp="1"/>
          </p:cNvSpPr>
          <p:nvPr>
            <p:ph type="sldNum" sz="quarter" idx="16"/>
          </p:nvPr>
        </p:nvSpPr>
        <p:spPr/>
        <p:txBody>
          <a:bodyPr/>
          <a:lstStyle/>
          <a:p>
            <a:fld id="{2F63C605-4FC6-46DE-BC90-871762EA3F52}" type="slidenum">
              <a:rPr lang="en-SG" smtClean="0"/>
              <a:pPr/>
              <a:t>3</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Tree>
    <p:extLst>
      <p:ext uri="{BB962C8B-B14F-4D97-AF65-F5344CB8AC3E}">
        <p14:creationId xmlns:p14="http://schemas.microsoft.com/office/powerpoint/2010/main" val="295854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10000"/>
              </a:lnSpc>
            </a:pPr>
            <a:r>
              <a:rPr lang="en-US" dirty="0"/>
              <a:t>Agenda</a:t>
            </a:r>
            <a:endParaRPr lang="en-US" cap="all" dirty="0"/>
          </a:p>
        </p:txBody>
      </p:sp>
      <p:sp>
        <p:nvSpPr>
          <p:cNvPr id="3" name="Content Placeholder 2"/>
          <p:cNvSpPr>
            <a:spLocks noGrp="1"/>
          </p:cNvSpPr>
          <p:nvPr>
            <p:ph sz="quarter" idx="13"/>
          </p:nvPr>
        </p:nvSpPr>
        <p:spPr>
          <a:xfrm>
            <a:off x="838200" y="1129554"/>
            <a:ext cx="10599576" cy="5363321"/>
          </a:xfrm>
        </p:spPr>
        <p:txBody>
          <a:bodyPr>
            <a:noAutofit/>
          </a:bodyPr>
          <a:lstStyle/>
          <a:p>
            <a:pPr marL="357180" lvl="1" indent="0">
              <a:buNone/>
            </a:pPr>
            <a:r>
              <a:rPr lang="en-SG" sz="2800" b="1" dirty="0">
                <a:solidFill>
                  <a:schemeClr val="bg1">
                    <a:lumMod val="75000"/>
                  </a:schemeClr>
                </a:solidFill>
              </a:rPr>
              <a:t>1.1 Overview</a:t>
            </a:r>
            <a:endParaRPr lang="en-US" sz="2800" b="1" dirty="0">
              <a:solidFill>
                <a:schemeClr val="bg1">
                  <a:lumMod val="75000"/>
                </a:schemeClr>
              </a:solidFill>
            </a:endParaRPr>
          </a:p>
          <a:p>
            <a:pPr marL="357180" lvl="1" indent="0">
              <a:buNone/>
            </a:pPr>
            <a:endParaRPr lang="en-SG" sz="2800" b="1" dirty="0">
              <a:solidFill>
                <a:schemeClr val="bg1">
                  <a:lumMod val="75000"/>
                </a:schemeClr>
              </a:solidFill>
            </a:endParaRPr>
          </a:p>
          <a:p>
            <a:pPr marL="357180" lvl="1" indent="0">
              <a:buNone/>
            </a:pPr>
            <a:r>
              <a:rPr lang="en-SG" sz="2800" b="1" dirty="0">
                <a:solidFill>
                  <a:schemeClr val="bg1">
                    <a:lumMod val="75000"/>
                  </a:schemeClr>
                </a:solidFill>
              </a:rPr>
              <a:t>1.2 Hard Automation vs. Soft Automation	</a:t>
            </a:r>
            <a:endParaRPr lang="en-US" sz="2800" b="1" dirty="0">
              <a:solidFill>
                <a:schemeClr val="bg1">
                  <a:lumMod val="75000"/>
                </a:schemeClr>
              </a:solidFill>
            </a:endParaRPr>
          </a:p>
          <a:p>
            <a:pPr marL="357180" lvl="1" indent="0">
              <a:buNone/>
            </a:pPr>
            <a:endParaRPr lang="en-SG" sz="2800" b="1" dirty="0">
              <a:solidFill>
                <a:srgbClr val="173F7E"/>
              </a:solidFill>
            </a:endParaRPr>
          </a:p>
          <a:p>
            <a:pPr marL="357180" lvl="1" indent="0">
              <a:buNone/>
            </a:pPr>
            <a:r>
              <a:rPr lang="en-SG" sz="2800" b="1" dirty="0">
                <a:solidFill>
                  <a:srgbClr val="173F7E"/>
                </a:solidFill>
              </a:rPr>
              <a:t>1.3 New Jobs in Automation Era</a:t>
            </a:r>
            <a:endParaRPr lang="en-US" sz="2800" b="1" dirty="0">
              <a:solidFill>
                <a:srgbClr val="173F7E"/>
              </a:solidFill>
            </a:endParaRPr>
          </a:p>
          <a:p>
            <a:pPr marL="357180" lvl="1" indent="0">
              <a:buNone/>
            </a:pPr>
            <a:endParaRPr lang="en-SG" sz="2800" b="1" dirty="0">
              <a:solidFill>
                <a:schemeClr val="bg1">
                  <a:lumMod val="75000"/>
                </a:schemeClr>
              </a:solidFill>
            </a:endParaRPr>
          </a:p>
          <a:p>
            <a:pPr marL="357180" lvl="1" indent="0">
              <a:buNone/>
            </a:pPr>
            <a:r>
              <a:rPr lang="en-SG" sz="2800" b="1" dirty="0">
                <a:solidFill>
                  <a:schemeClr val="bg1">
                    <a:lumMod val="75000"/>
                  </a:schemeClr>
                </a:solidFill>
              </a:rPr>
              <a:t>1.4 Summary</a:t>
            </a:r>
            <a:endParaRPr lang="en-US" sz="2800" b="1" dirty="0">
              <a:solidFill>
                <a:schemeClr val="bg1">
                  <a:lumMod val="75000"/>
                </a:schemeClr>
              </a:solidFill>
            </a:endParaRPr>
          </a:p>
        </p:txBody>
      </p:sp>
      <p:sp>
        <p:nvSpPr>
          <p:cNvPr id="5" name="Slide Number Placeholder 4"/>
          <p:cNvSpPr>
            <a:spLocks noGrp="1"/>
          </p:cNvSpPr>
          <p:nvPr>
            <p:ph type="sldNum" sz="quarter" idx="16"/>
          </p:nvPr>
        </p:nvSpPr>
        <p:spPr/>
        <p:txBody>
          <a:bodyPr/>
          <a:lstStyle/>
          <a:p>
            <a:fld id="{2F63C605-4FC6-46DE-BC90-871762EA3F52}" type="slidenum">
              <a:rPr lang="en-SG" smtClean="0"/>
              <a:pPr/>
              <a:t>30</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Tree>
    <p:extLst>
      <p:ext uri="{BB962C8B-B14F-4D97-AF65-F5344CB8AC3E}">
        <p14:creationId xmlns:p14="http://schemas.microsoft.com/office/powerpoint/2010/main" val="2680201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1.3 New Jobs in Automation Era</a:t>
            </a:r>
            <a:endParaRPr lang="en-GB" cap="all" dirty="0"/>
          </a:p>
        </p:txBody>
      </p:sp>
      <p:sp>
        <p:nvSpPr>
          <p:cNvPr id="3" name="Content Placeholder 2"/>
          <p:cNvSpPr>
            <a:spLocks noGrp="1"/>
          </p:cNvSpPr>
          <p:nvPr>
            <p:ph sz="quarter" idx="13"/>
          </p:nvPr>
        </p:nvSpPr>
        <p:spPr>
          <a:xfrm>
            <a:off x="838200" y="1182208"/>
            <a:ext cx="10515600" cy="5310671"/>
          </a:xfrm>
        </p:spPr>
        <p:txBody>
          <a:bodyPr>
            <a:normAutofit fontScale="70000" lnSpcReduction="20000"/>
          </a:bodyPr>
          <a:lstStyle/>
          <a:p>
            <a:r>
              <a:rPr lang="en-US" sz="3200" dirty="0">
                <a:solidFill>
                  <a:schemeClr val="accent2"/>
                </a:solidFill>
              </a:rPr>
              <a:t>Automation administrator</a:t>
            </a:r>
            <a:r>
              <a:rPr lang="en-US" sz="3200" b="0" dirty="0">
                <a:solidFill>
                  <a:schemeClr val="accent2"/>
                </a:solidFill>
              </a:rPr>
              <a:t>: Automation software runs using logical rules, not magic. It does exactly as it is told. And that means that someone needs to tell it what to do.	</a:t>
            </a:r>
          </a:p>
          <a:p>
            <a:r>
              <a:rPr lang="en-US" sz="3200" dirty="0">
                <a:solidFill>
                  <a:schemeClr val="accent2"/>
                </a:solidFill>
              </a:rPr>
              <a:t>Automation economist (Statistician, Scientist)</a:t>
            </a:r>
            <a:r>
              <a:rPr lang="en-US" sz="3200" b="0" dirty="0">
                <a:solidFill>
                  <a:schemeClr val="accent2"/>
                </a:solidFill>
              </a:rPr>
              <a:t>: The prediction that automation is set to destroy future jobs might be off the mark. But, without automation, we wouldn’t have the experts to measure performance and reassure us of that.</a:t>
            </a:r>
          </a:p>
          <a:p>
            <a:r>
              <a:rPr lang="en-US" sz="3200" dirty="0">
                <a:solidFill>
                  <a:schemeClr val="accent2"/>
                </a:solidFill>
              </a:rPr>
              <a:t>AI trainer</a:t>
            </a:r>
            <a:r>
              <a:rPr lang="en-US" sz="3200" b="0" dirty="0">
                <a:solidFill>
                  <a:schemeClr val="accent2"/>
                </a:solidFill>
              </a:rPr>
              <a:t>: You need to 'teach' our automation tools to translate input into the desired outcome. It’s not unlike the way a dog needs training if you want it to do something.</a:t>
            </a:r>
          </a:p>
          <a:p>
            <a:r>
              <a:rPr lang="en-US" sz="3200" dirty="0">
                <a:solidFill>
                  <a:schemeClr val="accent2"/>
                </a:solidFill>
              </a:rPr>
              <a:t>Business Process Automation (BPA) programmer</a:t>
            </a:r>
            <a:r>
              <a:rPr lang="en-US" sz="3200" b="0" dirty="0">
                <a:solidFill>
                  <a:schemeClr val="accent2"/>
                </a:solidFill>
              </a:rPr>
              <a:t>: AI might be learning how to write code. Automation software might seem extremely able and smart. But as clever and as capable as your automation tool may be, it’s not smart enough to code itself into existence.		</a:t>
            </a:r>
          </a:p>
          <a:p>
            <a:pPr marL="0" indent="0">
              <a:buNone/>
            </a:pPr>
            <a:endParaRPr lang="en-US" sz="3200" b="0" dirty="0">
              <a:solidFill>
                <a:schemeClr val="accent2"/>
              </a:solidFill>
            </a:endParaRP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31</a:t>
            </a:fld>
            <a:endParaRPr lang="en-SG" dirty="0"/>
          </a:p>
        </p:txBody>
      </p:sp>
      <p:sp>
        <p:nvSpPr>
          <p:cNvPr id="6" name="Rectangle 5">
            <a:extLst>
              <a:ext uri="{FF2B5EF4-FFF2-40B4-BE49-F238E27FC236}">
                <a16:creationId xmlns:a16="http://schemas.microsoft.com/office/drawing/2014/main" id="{26555ED3-E169-4DBF-A63B-12E8C2D4270B}"/>
              </a:ext>
            </a:extLst>
          </p:cNvPr>
          <p:cNvSpPr/>
          <p:nvPr/>
        </p:nvSpPr>
        <p:spPr>
          <a:xfrm>
            <a:off x="0" y="6457890"/>
            <a:ext cx="6021626" cy="400110"/>
          </a:xfrm>
          <a:prstGeom prst="rect">
            <a:avLst/>
          </a:prstGeom>
        </p:spPr>
        <p:txBody>
          <a:bodyPr wrap="square">
            <a:spAutoFit/>
          </a:bodyPr>
          <a:lstStyle/>
          <a:p>
            <a:r>
              <a:rPr lang="en-SG" sz="1000" dirty="0">
                <a:solidFill>
                  <a:schemeClr val="tx1">
                    <a:lumMod val="50000"/>
                    <a:lumOff val="50000"/>
                  </a:schemeClr>
                </a:solidFill>
              </a:rPr>
              <a:t>Source: https://www.thinkautomation.com/future-of-work/ten-future-jobs-already-here-thanks-to-automation/</a:t>
            </a:r>
          </a:p>
        </p:txBody>
      </p:sp>
    </p:spTree>
    <p:extLst>
      <p:ext uri="{BB962C8B-B14F-4D97-AF65-F5344CB8AC3E}">
        <p14:creationId xmlns:p14="http://schemas.microsoft.com/office/powerpoint/2010/main" val="157975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a:t>1.3 New Jobs in Automation Era</a:t>
            </a:r>
            <a:endParaRPr lang="en-GB" cap="all" dirty="0"/>
          </a:p>
        </p:txBody>
      </p:sp>
      <p:sp>
        <p:nvSpPr>
          <p:cNvPr id="3" name="Content Placeholder 2"/>
          <p:cNvSpPr>
            <a:spLocks noGrp="1"/>
          </p:cNvSpPr>
          <p:nvPr>
            <p:ph sz="quarter" idx="13"/>
          </p:nvPr>
        </p:nvSpPr>
        <p:spPr>
          <a:xfrm>
            <a:off x="838200" y="1182208"/>
            <a:ext cx="10515600" cy="5310671"/>
          </a:xfrm>
        </p:spPr>
        <p:txBody>
          <a:bodyPr>
            <a:normAutofit fontScale="70000" lnSpcReduction="20000"/>
          </a:bodyPr>
          <a:lstStyle/>
          <a:p>
            <a:r>
              <a:rPr lang="en-US" sz="3200" dirty="0">
                <a:solidFill>
                  <a:schemeClr val="accent2"/>
                </a:solidFill>
              </a:rPr>
              <a:t>Chatbot copywriter (design dialogs/conversations)</a:t>
            </a:r>
            <a:r>
              <a:rPr lang="en-US" sz="3200" b="0" dirty="0">
                <a:solidFill>
                  <a:schemeClr val="accent2"/>
                </a:solidFill>
              </a:rPr>
              <a:t>: As much as chatbots are coming into their own in customer service interactions, they aren’t helpful, friendly, or witty by themselves. Nor are they tone sensitive.  </a:t>
            </a:r>
          </a:p>
          <a:p>
            <a:r>
              <a:rPr lang="en-US" sz="3200" dirty="0">
                <a:solidFill>
                  <a:schemeClr val="accent2"/>
                </a:solidFill>
              </a:rPr>
              <a:t>ML/AI engineer</a:t>
            </a:r>
            <a:r>
              <a:rPr lang="en-US" sz="3200" b="0" dirty="0">
                <a:solidFill>
                  <a:schemeClr val="accent2"/>
                </a:solidFill>
              </a:rPr>
              <a:t>: Machine learning is a subsection of artificial intelligence. It’s a core tool that’s helping fuel more and more automated decisions.  </a:t>
            </a:r>
          </a:p>
          <a:p>
            <a:r>
              <a:rPr lang="en-US" sz="3200" dirty="0">
                <a:solidFill>
                  <a:schemeClr val="accent2"/>
                </a:solidFill>
              </a:rPr>
              <a:t>Robot technician</a:t>
            </a:r>
            <a:r>
              <a:rPr lang="en-US" sz="3200" b="0" dirty="0">
                <a:solidFill>
                  <a:schemeClr val="accent2"/>
                </a:solidFill>
              </a:rPr>
              <a:t>: The maintenance of the physical automation machines is already a common job in manufacturing. Nowadays, robots are spreading into retail and even the home. As these uses of robots become increasingly commonplace, the role of robot technician is set to rise alongside it.  </a:t>
            </a:r>
          </a:p>
          <a:p>
            <a:r>
              <a:rPr lang="en-US" sz="3200" dirty="0">
                <a:solidFill>
                  <a:schemeClr val="accent2"/>
                </a:solidFill>
              </a:rPr>
              <a:t>Machine relations manager (psychologist HR)</a:t>
            </a:r>
            <a:r>
              <a:rPr lang="en-US" sz="3200" b="0" dirty="0">
                <a:solidFill>
                  <a:schemeClr val="accent2"/>
                </a:solidFill>
              </a:rPr>
              <a:t>: Humans are increasingly working alongside automation and robots. It might be an obvious side effect of the rise of automation, but that doesn’t mean that it’s a partnership that comes easily. </a:t>
            </a: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32</a:t>
            </a:fld>
            <a:endParaRPr lang="en-SG" dirty="0"/>
          </a:p>
        </p:txBody>
      </p:sp>
      <p:sp>
        <p:nvSpPr>
          <p:cNvPr id="6" name="Rectangle 5">
            <a:extLst>
              <a:ext uri="{FF2B5EF4-FFF2-40B4-BE49-F238E27FC236}">
                <a16:creationId xmlns:a16="http://schemas.microsoft.com/office/drawing/2014/main" id="{26555ED3-E169-4DBF-A63B-12E8C2D4270B}"/>
              </a:ext>
            </a:extLst>
          </p:cNvPr>
          <p:cNvSpPr/>
          <p:nvPr/>
        </p:nvSpPr>
        <p:spPr>
          <a:xfrm>
            <a:off x="0" y="6457890"/>
            <a:ext cx="6021626" cy="400110"/>
          </a:xfrm>
          <a:prstGeom prst="rect">
            <a:avLst/>
          </a:prstGeom>
        </p:spPr>
        <p:txBody>
          <a:bodyPr wrap="square">
            <a:spAutoFit/>
          </a:bodyPr>
          <a:lstStyle/>
          <a:p>
            <a:r>
              <a:rPr lang="en-SG" sz="1000" dirty="0">
                <a:solidFill>
                  <a:schemeClr val="tx1">
                    <a:lumMod val="50000"/>
                    <a:lumOff val="50000"/>
                  </a:schemeClr>
                </a:solidFill>
              </a:rPr>
              <a:t>Source: https://www.thinkautomation.com/future-of-work/ten-future-jobs-already-here-thanks-to-automation/</a:t>
            </a:r>
          </a:p>
        </p:txBody>
      </p:sp>
    </p:spTree>
    <p:extLst>
      <p:ext uri="{BB962C8B-B14F-4D97-AF65-F5344CB8AC3E}">
        <p14:creationId xmlns:p14="http://schemas.microsoft.com/office/powerpoint/2010/main" val="199909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10000"/>
              </a:lnSpc>
            </a:pPr>
            <a:r>
              <a:rPr lang="en-US" dirty="0"/>
              <a:t>Agenda</a:t>
            </a:r>
            <a:endParaRPr lang="en-US" cap="all" dirty="0"/>
          </a:p>
        </p:txBody>
      </p:sp>
      <p:sp>
        <p:nvSpPr>
          <p:cNvPr id="3" name="Content Placeholder 2"/>
          <p:cNvSpPr>
            <a:spLocks noGrp="1"/>
          </p:cNvSpPr>
          <p:nvPr>
            <p:ph sz="quarter" idx="13"/>
          </p:nvPr>
        </p:nvSpPr>
        <p:spPr>
          <a:xfrm>
            <a:off x="838200" y="1129554"/>
            <a:ext cx="10599576" cy="5363321"/>
          </a:xfrm>
        </p:spPr>
        <p:txBody>
          <a:bodyPr>
            <a:noAutofit/>
          </a:bodyPr>
          <a:lstStyle/>
          <a:p>
            <a:pPr marL="357180" lvl="1" indent="0">
              <a:buNone/>
            </a:pPr>
            <a:r>
              <a:rPr lang="en-SG" sz="2800" b="1" dirty="0">
                <a:solidFill>
                  <a:schemeClr val="bg1">
                    <a:lumMod val="75000"/>
                  </a:schemeClr>
                </a:solidFill>
              </a:rPr>
              <a:t>1.1 Overview</a:t>
            </a:r>
            <a:endParaRPr lang="en-US" sz="2800" b="1" dirty="0">
              <a:solidFill>
                <a:schemeClr val="bg1">
                  <a:lumMod val="75000"/>
                </a:schemeClr>
              </a:solidFill>
            </a:endParaRPr>
          </a:p>
          <a:p>
            <a:pPr marL="357180" lvl="1" indent="0">
              <a:buNone/>
            </a:pPr>
            <a:endParaRPr lang="en-SG" sz="2800" b="1" dirty="0">
              <a:solidFill>
                <a:schemeClr val="bg1">
                  <a:lumMod val="75000"/>
                </a:schemeClr>
              </a:solidFill>
            </a:endParaRPr>
          </a:p>
          <a:p>
            <a:pPr marL="357180" lvl="1" indent="0">
              <a:buNone/>
            </a:pPr>
            <a:r>
              <a:rPr lang="en-SG" sz="2800" b="1" dirty="0">
                <a:solidFill>
                  <a:schemeClr val="bg1">
                    <a:lumMod val="75000"/>
                  </a:schemeClr>
                </a:solidFill>
              </a:rPr>
              <a:t>1.2 Hard Automation vs. Soft Automation	</a:t>
            </a:r>
            <a:endParaRPr lang="en-US" sz="2800" b="1" dirty="0">
              <a:solidFill>
                <a:schemeClr val="bg1">
                  <a:lumMod val="75000"/>
                </a:schemeClr>
              </a:solidFill>
            </a:endParaRPr>
          </a:p>
          <a:p>
            <a:pPr marL="357180" lvl="1" indent="0">
              <a:buNone/>
            </a:pPr>
            <a:endParaRPr lang="en-SG" sz="2800" b="1" dirty="0">
              <a:solidFill>
                <a:schemeClr val="bg1">
                  <a:lumMod val="75000"/>
                </a:schemeClr>
              </a:solidFill>
            </a:endParaRPr>
          </a:p>
          <a:p>
            <a:pPr marL="357180" lvl="1" indent="0">
              <a:buNone/>
            </a:pPr>
            <a:r>
              <a:rPr lang="en-SG" sz="2800" b="1" dirty="0">
                <a:solidFill>
                  <a:schemeClr val="bg1">
                    <a:lumMod val="75000"/>
                  </a:schemeClr>
                </a:solidFill>
              </a:rPr>
              <a:t>1.3 New Jobs in Automation Era</a:t>
            </a:r>
            <a:endParaRPr lang="en-US" sz="2800" b="1" dirty="0">
              <a:solidFill>
                <a:schemeClr val="bg1">
                  <a:lumMod val="75000"/>
                </a:schemeClr>
              </a:solidFill>
            </a:endParaRPr>
          </a:p>
          <a:p>
            <a:pPr marL="357180" lvl="1" indent="0">
              <a:buNone/>
            </a:pPr>
            <a:endParaRPr lang="en-SG" sz="2800" b="1" dirty="0">
              <a:solidFill>
                <a:srgbClr val="173F7E"/>
              </a:solidFill>
            </a:endParaRPr>
          </a:p>
          <a:p>
            <a:pPr marL="357180" lvl="1" indent="0">
              <a:buNone/>
            </a:pPr>
            <a:r>
              <a:rPr lang="en-SG" sz="2800" b="1" dirty="0">
                <a:solidFill>
                  <a:srgbClr val="173F7E"/>
                </a:solidFill>
              </a:rPr>
              <a:t>1.4 Summary</a:t>
            </a:r>
            <a:endParaRPr lang="en-US" sz="2800" b="1" dirty="0">
              <a:solidFill>
                <a:srgbClr val="173F7E"/>
              </a:solidFill>
            </a:endParaRPr>
          </a:p>
          <a:p>
            <a:pPr marL="357180" lvl="1" indent="0">
              <a:buNone/>
            </a:pPr>
            <a:endParaRPr lang="en-US" sz="2800" b="1" dirty="0">
              <a:solidFill>
                <a:schemeClr val="bg1">
                  <a:lumMod val="75000"/>
                </a:schemeClr>
              </a:solidFill>
            </a:endParaRPr>
          </a:p>
        </p:txBody>
      </p:sp>
      <p:sp>
        <p:nvSpPr>
          <p:cNvPr id="5" name="Slide Number Placeholder 4"/>
          <p:cNvSpPr>
            <a:spLocks noGrp="1"/>
          </p:cNvSpPr>
          <p:nvPr>
            <p:ph type="sldNum" sz="quarter" idx="16"/>
          </p:nvPr>
        </p:nvSpPr>
        <p:spPr/>
        <p:txBody>
          <a:bodyPr/>
          <a:lstStyle/>
          <a:p>
            <a:fld id="{2F63C605-4FC6-46DE-BC90-871762EA3F52}" type="slidenum">
              <a:rPr lang="en-SG" smtClean="0"/>
              <a:pPr/>
              <a:t>33</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a:t>
            </a:r>
            <a:endParaRPr lang="en-SG" sz="1400" dirty="0"/>
          </a:p>
        </p:txBody>
      </p:sp>
    </p:spTree>
    <p:extLst>
      <p:ext uri="{BB962C8B-B14F-4D97-AF65-F5344CB8AC3E}">
        <p14:creationId xmlns:p14="http://schemas.microsoft.com/office/powerpoint/2010/main" val="3790122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officefinder.com.sg/wp-content/uploads/2020/02/Marina-Bay-Financial-Centre-Lift-Lobby.jpg">
            <a:extLst>
              <a:ext uri="{FF2B5EF4-FFF2-40B4-BE49-F238E27FC236}">
                <a16:creationId xmlns:a16="http://schemas.microsoft.com/office/drawing/2014/main" id="{3D943609-EACD-409C-AC82-B24310490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6" y="1573594"/>
            <a:ext cx="6072210" cy="455415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1.4 Summary</a:t>
            </a:r>
            <a:endParaRPr lang="en-GB" cap="all"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34</a:t>
            </a:fld>
            <a:endParaRPr lang="en-SG" dirty="0"/>
          </a:p>
        </p:txBody>
      </p:sp>
      <p:sp>
        <p:nvSpPr>
          <p:cNvPr id="9" name="Rectangle 8">
            <a:extLst>
              <a:ext uri="{FF2B5EF4-FFF2-40B4-BE49-F238E27FC236}">
                <a16:creationId xmlns:a16="http://schemas.microsoft.com/office/drawing/2014/main" id="{DD4B3563-CACB-4D8C-B3F6-4D0FD6DF1280}"/>
              </a:ext>
            </a:extLst>
          </p:cNvPr>
          <p:cNvSpPr/>
          <p:nvPr/>
        </p:nvSpPr>
        <p:spPr>
          <a:xfrm>
            <a:off x="838197" y="6292823"/>
            <a:ext cx="5183429" cy="400110"/>
          </a:xfrm>
          <a:prstGeom prst="rect">
            <a:avLst/>
          </a:prstGeom>
        </p:spPr>
        <p:txBody>
          <a:bodyPr wrap="square">
            <a:spAutoFit/>
          </a:bodyPr>
          <a:lstStyle/>
          <a:p>
            <a:r>
              <a:rPr lang="en-SG" sz="1000" dirty="0">
                <a:solidFill>
                  <a:schemeClr val="tx1">
                    <a:lumMod val="50000"/>
                    <a:lumOff val="50000"/>
                  </a:schemeClr>
                </a:solidFill>
              </a:rPr>
              <a:t>Source: https://officefinder.com.sg/wp-content/uploads/2020/02/Marina-Bay-Financial-Centre-Lift-Lobby.jpg</a:t>
            </a:r>
          </a:p>
        </p:txBody>
      </p:sp>
      <p:sp>
        <p:nvSpPr>
          <p:cNvPr id="10" name="Rectangle 9">
            <a:extLst>
              <a:ext uri="{FF2B5EF4-FFF2-40B4-BE49-F238E27FC236}">
                <a16:creationId xmlns:a16="http://schemas.microsoft.com/office/drawing/2014/main" id="{72172827-537F-4C58-B9F1-369670FB3B88}"/>
              </a:ext>
            </a:extLst>
          </p:cNvPr>
          <p:cNvSpPr/>
          <p:nvPr/>
        </p:nvSpPr>
        <p:spPr>
          <a:xfrm>
            <a:off x="6021627" y="6292823"/>
            <a:ext cx="6170374" cy="553998"/>
          </a:xfrm>
          <a:prstGeom prst="rect">
            <a:avLst/>
          </a:prstGeom>
        </p:spPr>
        <p:txBody>
          <a:bodyPr wrap="square">
            <a:spAutoFit/>
          </a:bodyPr>
          <a:lstStyle/>
          <a:p>
            <a:r>
              <a:rPr lang="en-SG" sz="1000" dirty="0">
                <a:solidFill>
                  <a:schemeClr val="tx1">
                    <a:lumMod val="50000"/>
                    <a:lumOff val="50000"/>
                  </a:schemeClr>
                </a:solidFill>
              </a:rPr>
              <a:t>Source: https://c8.alamy.com/comp/2C2H896/pyongyang-north-korea-april-29-2019-elevator-operator-girl-invites-to-lift-up-almost-any-mechanism-in-the-country-has-an-operator-as-a-way-to-2C2H896.jpg</a:t>
            </a:r>
          </a:p>
        </p:txBody>
      </p:sp>
      <p:pic>
        <p:nvPicPr>
          <p:cNvPr id="3074" name="Picture 2" descr="https://c8.alamy.com/comp/2C2H896/pyongyang-north-korea-april-29-2019-elevator-operator-girl-invites-to-lift-up-almost-any-mechanism-in-the-country-has-an-operator-as-a-way-to-2C2H896.jpg">
            <a:extLst>
              <a:ext uri="{FF2B5EF4-FFF2-40B4-BE49-F238E27FC236}">
                <a16:creationId xmlns:a16="http://schemas.microsoft.com/office/drawing/2014/main" id="{5B93A0B3-C33D-4AB7-801E-1F780FB605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16939" y="1573594"/>
            <a:ext cx="2836861" cy="455415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482D37B-39D7-4F87-8DD4-64DE42977566}"/>
              </a:ext>
            </a:extLst>
          </p:cNvPr>
          <p:cNvSpPr>
            <a:spLocks noGrp="1"/>
          </p:cNvSpPr>
          <p:nvPr>
            <p:ph sz="quarter" idx="13"/>
          </p:nvPr>
        </p:nvSpPr>
        <p:spPr>
          <a:xfrm>
            <a:off x="7281434" y="3429000"/>
            <a:ext cx="864476" cy="1151089"/>
          </a:xfrm>
        </p:spPr>
        <p:txBody>
          <a:bodyPr>
            <a:normAutofit/>
          </a:bodyPr>
          <a:lstStyle/>
          <a:p>
            <a:pPr marL="0" indent="0" algn="ctr">
              <a:buNone/>
            </a:pPr>
            <a:r>
              <a:rPr lang="en-US" sz="3200" dirty="0">
                <a:solidFill>
                  <a:schemeClr val="accent2"/>
                </a:solidFill>
              </a:rPr>
              <a:t>vs.</a:t>
            </a:r>
            <a:endParaRPr lang="en-US" sz="2800" dirty="0">
              <a:solidFill>
                <a:schemeClr val="accent2"/>
              </a:solidFill>
            </a:endParaRPr>
          </a:p>
        </p:txBody>
      </p:sp>
    </p:spTree>
    <p:extLst>
      <p:ext uri="{BB962C8B-B14F-4D97-AF65-F5344CB8AC3E}">
        <p14:creationId xmlns:p14="http://schemas.microsoft.com/office/powerpoint/2010/main" val="58677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1000"/>
                                        <p:tgtEl>
                                          <p:spTgt spid="12">
                                            <p:txEl>
                                              <p:pRg st="0" end="0"/>
                                            </p:txEl>
                                          </p:spTgt>
                                        </p:tgtEl>
                                      </p:cBhvr>
                                    </p:animEffect>
                                    <p:anim calcmode="lin" valueType="num">
                                      <p:cBhvr>
                                        <p:cTn id="2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fade">
                                      <p:cBhvr>
                                        <p:cTn id="25" dur="1000"/>
                                        <p:tgtEl>
                                          <p:spTgt spid="3074"/>
                                        </p:tgtEl>
                                      </p:cBhvr>
                                    </p:animEffect>
                                    <p:anim calcmode="lin" valueType="num">
                                      <p:cBhvr>
                                        <p:cTn id="26" dur="1000" fill="hold"/>
                                        <p:tgtEl>
                                          <p:spTgt spid="3074"/>
                                        </p:tgtEl>
                                        <p:attrNameLst>
                                          <p:attrName>ppt_x</p:attrName>
                                        </p:attrNameLst>
                                      </p:cBhvr>
                                      <p:tavLst>
                                        <p:tav tm="0">
                                          <p:val>
                                            <p:strVal val="#ppt_x"/>
                                          </p:val>
                                        </p:tav>
                                        <p:tav tm="100000">
                                          <p:val>
                                            <p:strVal val="#ppt_x"/>
                                          </p:val>
                                        </p:tav>
                                      </p:tavLst>
                                    </p:anim>
                                    <p:anim calcmode="lin" valueType="num">
                                      <p:cBhvr>
                                        <p:cTn id="27" dur="1000" fill="hold"/>
                                        <p:tgtEl>
                                          <p:spTgt spid="3074"/>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1.4 Summary</a:t>
            </a:r>
            <a:endParaRPr lang="en-GB" cap="all" dirty="0"/>
          </a:p>
        </p:txBody>
      </p:sp>
      <p:sp>
        <p:nvSpPr>
          <p:cNvPr id="3" name="Content Placeholder 2"/>
          <p:cNvSpPr>
            <a:spLocks noGrp="1"/>
          </p:cNvSpPr>
          <p:nvPr>
            <p:ph sz="quarter" idx="13"/>
          </p:nvPr>
        </p:nvSpPr>
        <p:spPr>
          <a:xfrm>
            <a:off x="838200" y="1182208"/>
            <a:ext cx="6949058" cy="5275682"/>
          </a:xfrm>
        </p:spPr>
        <p:txBody>
          <a:bodyPr>
            <a:normAutofit fontScale="77500" lnSpcReduction="20000"/>
          </a:bodyPr>
          <a:lstStyle/>
          <a:p>
            <a:pPr marL="0" indent="0">
              <a:buNone/>
            </a:pPr>
            <a:r>
              <a:rPr lang="en-US" sz="3200" dirty="0">
                <a:solidFill>
                  <a:schemeClr val="accent2"/>
                </a:solidFill>
              </a:rPr>
              <a:t>Automation Benefits:</a:t>
            </a:r>
          </a:p>
          <a:p>
            <a:pPr lvl="1"/>
            <a:r>
              <a:rPr lang="en-US" sz="2800" dirty="0">
                <a:solidFill>
                  <a:schemeClr val="accent2"/>
                </a:solidFill>
              </a:rPr>
              <a:t>(Automatically) produce the required for human survival &amp; development by (automatically) sourcing resources from this planet.	</a:t>
            </a:r>
          </a:p>
          <a:p>
            <a:pPr lvl="1"/>
            <a:r>
              <a:rPr lang="en-US" sz="2800" dirty="0">
                <a:solidFill>
                  <a:schemeClr val="accent2"/>
                </a:solidFill>
              </a:rPr>
              <a:t>A potential benefit attractive to many managers is the freeing up of employees to focus on higher-level activities.</a:t>
            </a:r>
          </a:p>
          <a:p>
            <a:pPr marL="0" indent="0">
              <a:buNone/>
            </a:pPr>
            <a:r>
              <a:rPr lang="en-US" sz="3200" dirty="0">
                <a:solidFill>
                  <a:schemeClr val="accent2"/>
                </a:solidFill>
              </a:rPr>
              <a:t>Automation Hurdles:</a:t>
            </a:r>
          </a:p>
          <a:p>
            <a:pPr lvl="1"/>
            <a:r>
              <a:rPr lang="en-US" sz="2800" dirty="0">
                <a:solidFill>
                  <a:schemeClr val="accent2"/>
                </a:solidFill>
              </a:rPr>
              <a:t>Technology-specific issues also figure prominently, but nearly as important are human factors: an absence of relevant skills and employee resistance.</a:t>
            </a:r>
          </a:p>
        </p:txBody>
      </p:sp>
      <p:sp>
        <p:nvSpPr>
          <p:cNvPr id="5" name="Slide Number Placeholder 4"/>
          <p:cNvSpPr>
            <a:spLocks noGrp="1"/>
          </p:cNvSpPr>
          <p:nvPr>
            <p:ph type="sldNum" sz="quarter" idx="16"/>
          </p:nvPr>
        </p:nvSpPr>
        <p:spPr/>
        <p:txBody>
          <a:bodyPr/>
          <a:lstStyle/>
          <a:p>
            <a:fld id="{2F63C605-4FC6-46DE-BC90-871762EA3F52}" type="slidenum">
              <a:rPr lang="en-SG" smtClean="0"/>
              <a:pPr/>
              <a:t>35</a:t>
            </a:fld>
            <a:endParaRPr lang="en-SG" dirty="0"/>
          </a:p>
        </p:txBody>
      </p:sp>
      <p:sp>
        <p:nvSpPr>
          <p:cNvPr id="8" name="Rectangle 7">
            <a:extLst>
              <a:ext uri="{FF2B5EF4-FFF2-40B4-BE49-F238E27FC236}">
                <a16:creationId xmlns:a16="http://schemas.microsoft.com/office/drawing/2014/main" id="{B2B1E473-5A5B-4D5B-8BCE-928CE5A355FE}"/>
              </a:ext>
            </a:extLst>
          </p:cNvPr>
          <p:cNvSpPr/>
          <p:nvPr/>
        </p:nvSpPr>
        <p:spPr>
          <a:xfrm>
            <a:off x="838199" y="6457890"/>
            <a:ext cx="5534026" cy="400110"/>
          </a:xfrm>
          <a:prstGeom prst="rect">
            <a:avLst/>
          </a:prstGeom>
        </p:spPr>
        <p:txBody>
          <a:bodyPr wrap="square">
            <a:spAutoFit/>
          </a:bodyPr>
          <a:lstStyle/>
          <a:p>
            <a:r>
              <a:rPr lang="en-US" sz="1000" dirty="0">
                <a:solidFill>
                  <a:schemeClr val="tx1">
                    <a:lumMod val="50000"/>
                    <a:lumOff val="50000"/>
                  </a:schemeClr>
                </a:solidFill>
              </a:rPr>
              <a:t>Source: </a:t>
            </a:r>
            <a:r>
              <a:rPr lang="en-SG" sz="1000" dirty="0">
                <a:solidFill>
                  <a:schemeClr val="tx1">
                    <a:lumMod val="50000"/>
                    <a:lumOff val="50000"/>
                  </a:schemeClr>
                </a:solidFill>
              </a:rPr>
              <a:t>https://automationfirst.economist.com/wp-content/uploads/2019/06/EIU-UiPath-The-advance-of-automation-briefing-paper.pdf</a:t>
            </a:r>
          </a:p>
        </p:txBody>
      </p:sp>
      <p:pic>
        <p:nvPicPr>
          <p:cNvPr id="9" name="Picture 8">
            <a:extLst>
              <a:ext uri="{FF2B5EF4-FFF2-40B4-BE49-F238E27FC236}">
                <a16:creationId xmlns:a16="http://schemas.microsoft.com/office/drawing/2014/main" id="{4763C70D-E73D-4EE3-9F71-034227CB0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258" y="798750"/>
            <a:ext cx="4404742" cy="5418290"/>
          </a:xfrm>
          <a:prstGeom prst="rect">
            <a:avLst/>
          </a:prstGeom>
        </p:spPr>
      </p:pic>
    </p:spTree>
    <p:extLst>
      <p:ext uri="{BB962C8B-B14F-4D97-AF65-F5344CB8AC3E}">
        <p14:creationId xmlns:p14="http://schemas.microsoft.com/office/powerpoint/2010/main" val="347363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1000"/>
                                        <p:tgtEl>
                                          <p:spTgt spid="3">
                                            <p:txEl>
                                              <p:pRg st="3" end="3"/>
                                            </p:txEl>
                                          </p:spTgt>
                                        </p:tgtEl>
                                      </p:cBhvr>
                                    </p:animEffect>
                                    <p:anim calcmode="lin" valueType="num">
                                      <p:cBhvr>
                                        <p:cTn id="3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1000"/>
                                        <p:tgtEl>
                                          <p:spTgt spid="3">
                                            <p:txEl>
                                              <p:pRg st="4" end="4"/>
                                            </p:txEl>
                                          </p:spTgt>
                                        </p:tgtEl>
                                      </p:cBhvr>
                                    </p:animEffect>
                                    <p:anim calcmode="lin" valueType="num">
                                      <p:cBhvr>
                                        <p:cTn id="4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D023BC-95F3-4992-9D57-896F22A7F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487" y="0"/>
            <a:ext cx="4198513" cy="6858000"/>
          </a:xfrm>
          <a:prstGeom prst="rect">
            <a:avLst/>
          </a:prstGeom>
        </p:spPr>
      </p:pic>
      <p:sp>
        <p:nvSpPr>
          <p:cNvPr id="2" name="Title 1"/>
          <p:cNvSpPr>
            <a:spLocks noGrp="1"/>
          </p:cNvSpPr>
          <p:nvPr>
            <p:ph type="title"/>
          </p:nvPr>
        </p:nvSpPr>
        <p:spPr/>
        <p:txBody>
          <a:bodyPr>
            <a:normAutofit/>
          </a:bodyPr>
          <a:lstStyle/>
          <a:p>
            <a:r>
              <a:rPr lang="en-US" dirty="0"/>
              <a:t>1.4 Summary</a:t>
            </a:r>
            <a:endParaRPr lang="en-GB" cap="all" dirty="0"/>
          </a:p>
        </p:txBody>
      </p:sp>
      <p:sp>
        <p:nvSpPr>
          <p:cNvPr id="3" name="Content Placeholder 2"/>
          <p:cNvSpPr>
            <a:spLocks noGrp="1"/>
          </p:cNvSpPr>
          <p:nvPr>
            <p:ph sz="quarter" idx="13"/>
          </p:nvPr>
        </p:nvSpPr>
        <p:spPr>
          <a:xfrm>
            <a:off x="838200" y="1182208"/>
            <a:ext cx="6949058" cy="5275682"/>
          </a:xfrm>
        </p:spPr>
        <p:txBody>
          <a:bodyPr>
            <a:normAutofit lnSpcReduction="10000"/>
          </a:bodyPr>
          <a:lstStyle/>
          <a:p>
            <a:pPr marL="0" indent="0">
              <a:buNone/>
            </a:pPr>
            <a:r>
              <a:rPr lang="en-US" sz="3200" dirty="0">
                <a:solidFill>
                  <a:schemeClr val="accent2"/>
                </a:solidFill>
              </a:rPr>
              <a:t>Moving Forward:</a:t>
            </a:r>
          </a:p>
          <a:p>
            <a:pPr lvl="1"/>
            <a:r>
              <a:rPr lang="en-US" sz="2800" dirty="0">
                <a:solidFill>
                  <a:schemeClr val="accent2"/>
                </a:solidFill>
              </a:rPr>
              <a:t>All C-suite respondents emphasize the importance of providing education and reskilling opportunities as a means of lessening resistance.	</a:t>
            </a:r>
          </a:p>
          <a:p>
            <a:pPr lvl="1"/>
            <a:r>
              <a:rPr lang="en-US" sz="2800" dirty="0">
                <a:solidFill>
                  <a:schemeClr val="accent2"/>
                </a:solidFill>
              </a:rPr>
              <a:t>The types of skills that respondents believe will be most in need revolve around problem solving, creativity and collaboration.</a:t>
            </a:r>
          </a:p>
          <a:p>
            <a:pPr lvl="1"/>
            <a:endParaRPr lang="en-US" sz="2800" dirty="0">
              <a:solidFill>
                <a:schemeClr val="accent2"/>
              </a:solidFill>
            </a:endParaRPr>
          </a:p>
        </p:txBody>
      </p:sp>
      <p:sp>
        <p:nvSpPr>
          <p:cNvPr id="5" name="Slide Number Placeholder 4"/>
          <p:cNvSpPr>
            <a:spLocks noGrp="1"/>
          </p:cNvSpPr>
          <p:nvPr>
            <p:ph type="sldNum" sz="quarter" idx="16"/>
          </p:nvPr>
        </p:nvSpPr>
        <p:spPr/>
        <p:txBody>
          <a:bodyPr/>
          <a:lstStyle/>
          <a:p>
            <a:fld id="{2F63C605-4FC6-46DE-BC90-871762EA3F52}" type="slidenum">
              <a:rPr lang="en-SG" smtClean="0"/>
              <a:pPr/>
              <a:t>36</a:t>
            </a:fld>
            <a:endParaRPr lang="en-SG" dirty="0"/>
          </a:p>
        </p:txBody>
      </p:sp>
      <p:sp>
        <p:nvSpPr>
          <p:cNvPr id="8" name="Rectangle 7">
            <a:extLst>
              <a:ext uri="{FF2B5EF4-FFF2-40B4-BE49-F238E27FC236}">
                <a16:creationId xmlns:a16="http://schemas.microsoft.com/office/drawing/2014/main" id="{B2B1E473-5A5B-4D5B-8BCE-928CE5A355FE}"/>
              </a:ext>
            </a:extLst>
          </p:cNvPr>
          <p:cNvSpPr/>
          <p:nvPr/>
        </p:nvSpPr>
        <p:spPr>
          <a:xfrm>
            <a:off x="838199" y="6457890"/>
            <a:ext cx="5534026" cy="400110"/>
          </a:xfrm>
          <a:prstGeom prst="rect">
            <a:avLst/>
          </a:prstGeom>
        </p:spPr>
        <p:txBody>
          <a:bodyPr wrap="square">
            <a:spAutoFit/>
          </a:bodyPr>
          <a:lstStyle/>
          <a:p>
            <a:r>
              <a:rPr lang="en-US" sz="1000" dirty="0">
                <a:solidFill>
                  <a:schemeClr val="tx1">
                    <a:lumMod val="50000"/>
                    <a:lumOff val="50000"/>
                  </a:schemeClr>
                </a:solidFill>
              </a:rPr>
              <a:t>Source: </a:t>
            </a:r>
            <a:r>
              <a:rPr lang="en-SG" sz="1000" dirty="0">
                <a:solidFill>
                  <a:schemeClr val="tx1">
                    <a:lumMod val="50000"/>
                    <a:lumOff val="50000"/>
                  </a:schemeClr>
                </a:solidFill>
              </a:rPr>
              <a:t>https://automationfirst.economist.com/wp-content/uploads/2019/06/EIU-UiPath-The-advance-of-automation-briefing-paper.pdf</a:t>
            </a:r>
          </a:p>
        </p:txBody>
      </p:sp>
    </p:spTree>
    <p:extLst>
      <p:ext uri="{BB962C8B-B14F-4D97-AF65-F5344CB8AC3E}">
        <p14:creationId xmlns:p14="http://schemas.microsoft.com/office/powerpoint/2010/main" val="302296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3" y="250832"/>
            <a:ext cx="8800551" cy="1806568"/>
          </a:xfrm>
        </p:spPr>
        <p:txBody>
          <a:bodyPr>
            <a:normAutofit/>
          </a:bodyPr>
          <a:lstStyle/>
          <a:p>
            <a:r>
              <a:rPr lang="en-US" dirty="0"/>
              <a:t>Maslow’s </a:t>
            </a:r>
            <a:br>
              <a:rPr lang="en-US" dirty="0"/>
            </a:br>
            <a:r>
              <a:rPr lang="en-US" dirty="0"/>
              <a:t>Hierarchy of </a:t>
            </a:r>
            <a:br>
              <a:rPr lang="en-US" dirty="0"/>
            </a:br>
            <a:r>
              <a:rPr lang="en-US" dirty="0"/>
              <a:t>Human Needs</a:t>
            </a:r>
            <a:endParaRPr lang="en-GB" cap="all"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37</a:t>
            </a:fld>
            <a:endParaRPr lang="en-SG" dirty="0"/>
          </a:p>
        </p:txBody>
      </p:sp>
      <p:pic>
        <p:nvPicPr>
          <p:cNvPr id="12" name="Picture 11" descr="Diagram&#10;&#10;Description automatically generated">
            <a:extLst>
              <a:ext uri="{FF2B5EF4-FFF2-40B4-BE49-F238E27FC236}">
                <a16:creationId xmlns:a16="http://schemas.microsoft.com/office/drawing/2014/main" id="{0F139416-F488-5844-A200-70E80F015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134" y="0"/>
            <a:ext cx="9049732" cy="6858000"/>
          </a:xfrm>
          <a:prstGeom prst="rect">
            <a:avLst/>
          </a:prstGeom>
        </p:spPr>
      </p:pic>
    </p:spTree>
    <p:extLst>
      <p:ext uri="{BB962C8B-B14F-4D97-AF65-F5344CB8AC3E}">
        <p14:creationId xmlns:p14="http://schemas.microsoft.com/office/powerpoint/2010/main" val="2653898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1.4 Summary</a:t>
            </a:r>
            <a:endParaRPr lang="en-GB" cap="all" dirty="0"/>
          </a:p>
        </p:txBody>
      </p:sp>
      <p:sp>
        <p:nvSpPr>
          <p:cNvPr id="3" name="Content Placeholder 2"/>
          <p:cNvSpPr>
            <a:spLocks noGrp="1"/>
          </p:cNvSpPr>
          <p:nvPr>
            <p:ph sz="quarter" idx="13"/>
          </p:nvPr>
        </p:nvSpPr>
        <p:spPr>
          <a:xfrm>
            <a:off x="838200" y="1182208"/>
            <a:ext cx="3829050" cy="4651375"/>
          </a:xfrm>
        </p:spPr>
        <p:txBody>
          <a:bodyPr>
            <a:normAutofit/>
          </a:bodyPr>
          <a:lstStyle/>
          <a:p>
            <a:pPr marL="0" indent="0">
              <a:buNone/>
            </a:pPr>
            <a:r>
              <a:rPr lang="en-US" sz="2800" dirty="0">
                <a:solidFill>
                  <a:schemeClr val="accent2"/>
                </a:solidFill>
              </a:rPr>
              <a:t>Sam’s success story of home automation</a:t>
            </a:r>
            <a:r>
              <a:rPr lang="en-US" dirty="0">
                <a:solidFill>
                  <a:schemeClr val="accent2"/>
                </a:solidFill>
              </a:rPr>
              <a:t> journey:</a:t>
            </a:r>
            <a:endParaRPr lang="en-US" sz="2800" dirty="0">
              <a:solidFill>
                <a:schemeClr val="accent2"/>
              </a:solidFill>
            </a:endParaRPr>
          </a:p>
        </p:txBody>
      </p:sp>
      <p:sp>
        <p:nvSpPr>
          <p:cNvPr id="5" name="Slide Number Placeholder 4"/>
          <p:cNvSpPr>
            <a:spLocks noGrp="1"/>
          </p:cNvSpPr>
          <p:nvPr>
            <p:ph type="sldNum" sz="quarter" idx="16"/>
          </p:nvPr>
        </p:nvSpPr>
        <p:spPr/>
        <p:txBody>
          <a:bodyPr/>
          <a:lstStyle/>
          <a:p>
            <a:fld id="{2F63C605-4FC6-46DE-BC90-871762EA3F52}" type="slidenum">
              <a:rPr lang="en-SG" smtClean="0"/>
              <a:pPr/>
              <a:t>38</a:t>
            </a:fld>
            <a:endParaRPr lang="en-SG" dirty="0"/>
          </a:p>
        </p:txBody>
      </p:sp>
      <p:sp>
        <p:nvSpPr>
          <p:cNvPr id="6" name="Content Placeholder 2">
            <a:extLst>
              <a:ext uri="{FF2B5EF4-FFF2-40B4-BE49-F238E27FC236}">
                <a16:creationId xmlns:a16="http://schemas.microsoft.com/office/drawing/2014/main" id="{D896C1AD-A249-4701-A5D5-17B91BA0E02F}"/>
              </a:ext>
            </a:extLst>
          </p:cNvPr>
          <p:cNvSpPr txBox="1">
            <a:spLocks/>
          </p:cNvSpPr>
          <p:nvPr/>
        </p:nvSpPr>
        <p:spPr>
          <a:xfrm>
            <a:off x="838199" y="6265483"/>
            <a:ext cx="10515600" cy="592517"/>
          </a:xfrm>
          <a:prstGeom prst="rect">
            <a:avLst/>
          </a:prstGeom>
        </p:spPr>
        <p:txBody>
          <a:bodyPr vert="horz" lIns="91440" tIns="45720" rIns="91440" bIns="45720" rtlCol="0">
            <a:normAutofit fontScale="85000" lnSpcReduction="10000"/>
          </a:bodyPr>
          <a:lstStyle>
            <a:lvl1pPr marL="357179" indent="-357179" algn="l" defTabSz="914377" rtl="0" eaLnBrk="1" latinLnBrk="0" hangingPunct="1">
              <a:lnSpc>
                <a:spcPct val="120000"/>
              </a:lnSpc>
              <a:spcBef>
                <a:spcPts val="1000"/>
              </a:spcBef>
              <a:buFont typeface="Arial" panose="020B0604020202020204" pitchFamily="34" charset="0"/>
              <a:buChar char="•"/>
              <a:defRPr sz="2800" b="1" kern="1200">
                <a:solidFill>
                  <a:srgbClr val="F58220"/>
                </a:solidFill>
                <a:latin typeface="+mj-lt"/>
                <a:ea typeface="+mn-ea"/>
                <a:cs typeface="Arial" panose="020B0604020202020204" pitchFamily="34" charset="0"/>
              </a:defRPr>
            </a:lvl1pPr>
            <a:lvl2pPr marL="804843" indent="-447663" algn="l" defTabSz="914377" rtl="0" eaLnBrk="1" latinLnBrk="0" hangingPunct="1">
              <a:lnSpc>
                <a:spcPct val="120000"/>
              </a:lnSpc>
              <a:spcBef>
                <a:spcPts val="500"/>
              </a:spcBef>
              <a:buFont typeface="Arial" panose="020B0604020202020204" pitchFamily="34" charset="0"/>
              <a:buChar char="•"/>
              <a:defRPr sz="2400" kern="1200">
                <a:solidFill>
                  <a:schemeClr val="tx1">
                    <a:lumMod val="75000"/>
                    <a:lumOff val="25000"/>
                  </a:schemeClr>
                </a:solidFill>
                <a:latin typeface="+mj-lt"/>
                <a:ea typeface="+mn-ea"/>
                <a:cs typeface="Arial" panose="020B0604020202020204" pitchFamily="34" charset="0"/>
              </a:defRPr>
            </a:lvl2pPr>
            <a:lvl3pPr marL="1163610" indent="-358766" algn="l" defTabSz="914377"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j-lt"/>
                <a:ea typeface="+mn-ea"/>
                <a:cs typeface="Arial" panose="020B0604020202020204" pitchFamily="34" charset="0"/>
              </a:defRPr>
            </a:lvl3pPr>
            <a:lvl4pPr marL="1520787" indent="-357179" algn="l" defTabSz="914377"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j-lt"/>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2"/>
                </a:solidFill>
              </a:rPr>
              <a:t>Return on Investment (ROI): S$600 (TCO) in </a:t>
            </a:r>
            <a:r>
              <a:rPr lang="en-US" sz="3200" dirty="0">
                <a:solidFill>
                  <a:schemeClr val="accent2"/>
                </a:solidFill>
              </a:rPr>
              <a:t>1</a:t>
            </a:r>
            <a:r>
              <a:rPr lang="en-US" sz="2000" dirty="0">
                <a:solidFill>
                  <a:schemeClr val="accent2"/>
                </a:solidFill>
              </a:rPr>
              <a:t> week only! </a:t>
            </a:r>
            <a:r>
              <a:rPr lang="en-US" sz="2000" dirty="0">
                <a:solidFill>
                  <a:schemeClr val="bg1">
                    <a:lumMod val="75000"/>
                  </a:schemeClr>
                </a:solidFill>
              </a:rPr>
              <a:t>(our private home tuition S$100/hour)</a:t>
            </a:r>
          </a:p>
        </p:txBody>
      </p:sp>
      <p:pic>
        <p:nvPicPr>
          <p:cNvPr id="7" name="Picture 6">
            <a:extLst>
              <a:ext uri="{FF2B5EF4-FFF2-40B4-BE49-F238E27FC236}">
                <a16:creationId xmlns:a16="http://schemas.microsoft.com/office/drawing/2014/main" id="{351E3945-0312-4F58-A77C-3A8AABC9FF34}"/>
              </a:ext>
            </a:extLst>
          </p:cNvPr>
          <p:cNvPicPr>
            <a:picLocks noChangeAspect="1"/>
          </p:cNvPicPr>
          <p:nvPr/>
        </p:nvPicPr>
        <p:blipFill>
          <a:blip r:embed="rId2"/>
          <a:stretch>
            <a:fillRect/>
          </a:stretch>
        </p:blipFill>
        <p:spPr>
          <a:xfrm>
            <a:off x="838199" y="3048976"/>
            <a:ext cx="3216507" cy="3216507"/>
          </a:xfrm>
          <a:prstGeom prst="rect">
            <a:avLst/>
          </a:prstGeom>
          <a:ln>
            <a:noFill/>
          </a:ln>
          <a:effectLst>
            <a:softEdge rad="112500"/>
          </a:effectLst>
        </p:spPr>
      </p:pic>
      <p:pic>
        <p:nvPicPr>
          <p:cNvPr id="8" name="Picture 7">
            <a:extLst>
              <a:ext uri="{FF2B5EF4-FFF2-40B4-BE49-F238E27FC236}">
                <a16:creationId xmlns:a16="http://schemas.microsoft.com/office/drawing/2014/main" id="{861AB0BE-FE68-47C1-8F8D-0472282ADF2D}"/>
              </a:ext>
            </a:extLst>
          </p:cNvPr>
          <p:cNvPicPr>
            <a:picLocks noChangeAspect="1"/>
          </p:cNvPicPr>
          <p:nvPr/>
        </p:nvPicPr>
        <p:blipFill>
          <a:blip r:embed="rId3"/>
          <a:stretch>
            <a:fillRect/>
          </a:stretch>
        </p:blipFill>
        <p:spPr>
          <a:xfrm>
            <a:off x="4810056" y="398083"/>
            <a:ext cx="3829050" cy="5867400"/>
          </a:xfrm>
          <a:prstGeom prst="rect">
            <a:avLst/>
          </a:prstGeom>
          <a:ln>
            <a:noFill/>
          </a:ln>
          <a:effectLst>
            <a:softEdge rad="112500"/>
          </a:effectLst>
        </p:spPr>
      </p:pic>
      <p:sp>
        <p:nvSpPr>
          <p:cNvPr id="9" name="Arrow: Right 8">
            <a:extLst>
              <a:ext uri="{FF2B5EF4-FFF2-40B4-BE49-F238E27FC236}">
                <a16:creationId xmlns:a16="http://schemas.microsoft.com/office/drawing/2014/main" id="{191CCC56-6257-44CD-A1EF-D5F33D76AF0C}"/>
              </a:ext>
            </a:extLst>
          </p:cNvPr>
          <p:cNvSpPr/>
          <p:nvPr/>
        </p:nvSpPr>
        <p:spPr>
          <a:xfrm>
            <a:off x="4146767" y="4136726"/>
            <a:ext cx="571228" cy="1041008"/>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a:p>
        </p:txBody>
      </p:sp>
      <p:pic>
        <p:nvPicPr>
          <p:cNvPr id="1026" name="Picture 2" descr="https://upload.wikimedia.org/wikipedia/commons/c/c6/%E7%8B%AE%E5%AD%90%E5%A4%B401_%285935161191%29.jpg">
            <a:extLst>
              <a:ext uri="{FF2B5EF4-FFF2-40B4-BE49-F238E27FC236}">
                <a16:creationId xmlns:a16="http://schemas.microsoft.com/office/drawing/2014/main" id="{77D8F4B0-DB1D-43C3-8286-3B53E39C8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6521" y="976403"/>
            <a:ext cx="3091273" cy="27178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48EB815-26C6-4675-8263-A358BDAC2C3D}"/>
              </a:ext>
            </a:extLst>
          </p:cNvPr>
          <p:cNvPicPr>
            <a:picLocks noChangeAspect="1"/>
          </p:cNvPicPr>
          <p:nvPr/>
        </p:nvPicPr>
        <p:blipFill>
          <a:blip r:embed="rId5"/>
          <a:stretch>
            <a:fillRect/>
          </a:stretch>
        </p:blipFill>
        <p:spPr>
          <a:xfrm>
            <a:off x="8781912" y="3943572"/>
            <a:ext cx="3095882" cy="2321911"/>
          </a:xfrm>
          <a:prstGeom prst="rect">
            <a:avLst/>
          </a:prstGeom>
          <a:ln>
            <a:noFill/>
          </a:ln>
          <a:effectLst>
            <a:softEdge rad="112500"/>
          </a:effectLst>
        </p:spPr>
      </p:pic>
    </p:spTree>
    <p:extLst>
      <p:ext uri="{BB962C8B-B14F-4D97-AF65-F5344CB8AC3E}">
        <p14:creationId xmlns:p14="http://schemas.microsoft.com/office/powerpoint/2010/main" val="50531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1000"/>
                                        <p:tgtEl>
                                          <p:spTgt spid="1026"/>
                                        </p:tgtEl>
                                      </p:cBhvr>
                                    </p:animEffect>
                                    <p:anim calcmode="lin" valueType="num">
                                      <p:cBhvr>
                                        <p:cTn id="35" dur="1000" fill="hold"/>
                                        <p:tgtEl>
                                          <p:spTgt spid="1026"/>
                                        </p:tgtEl>
                                        <p:attrNameLst>
                                          <p:attrName>ppt_x</p:attrName>
                                        </p:attrNameLst>
                                      </p:cBhvr>
                                      <p:tavLst>
                                        <p:tav tm="0">
                                          <p:val>
                                            <p:strVal val="#ppt_x"/>
                                          </p:val>
                                        </p:tav>
                                        <p:tav tm="100000">
                                          <p:val>
                                            <p:strVal val="#ppt_x"/>
                                          </p:val>
                                        </p:tav>
                                      </p:tavLst>
                                    </p:anim>
                                    <p:anim calcmode="lin" valueType="num">
                                      <p:cBhvr>
                                        <p:cTn id="36" dur="1000" fill="hold"/>
                                        <p:tgtEl>
                                          <p:spTgt spid="1026"/>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42"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fade">
                                      <p:cBhvr>
                                        <p:cTn id="47" dur="1000"/>
                                        <p:tgtEl>
                                          <p:spTgt spid="6">
                                            <p:txEl>
                                              <p:pRg st="0" end="0"/>
                                            </p:txEl>
                                          </p:spTgt>
                                        </p:tgtEl>
                                      </p:cBhvr>
                                    </p:animEffect>
                                    <p:anim calcmode="lin" valueType="num">
                                      <p:cBhvr>
                                        <p:cTn id="4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842095" y="1035537"/>
            <a:ext cx="8363834" cy="5791673"/>
            <a:chOff x="2085774" y="1471704"/>
            <a:chExt cx="8363834" cy="7402200"/>
          </a:xfrm>
        </p:grpSpPr>
        <p:sp>
          <p:nvSpPr>
            <p:cNvPr id="49" name="Rectangle 48"/>
            <p:cNvSpPr/>
            <p:nvPr/>
          </p:nvSpPr>
          <p:spPr>
            <a:xfrm>
              <a:off x="8832684" y="1471704"/>
              <a:ext cx="1616924" cy="7402200"/>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310"/>
            </a:p>
          </p:txBody>
        </p:sp>
        <p:sp>
          <p:nvSpPr>
            <p:cNvPr id="50" name="Rectangle 49"/>
            <p:cNvSpPr/>
            <p:nvPr/>
          </p:nvSpPr>
          <p:spPr>
            <a:xfrm>
              <a:off x="8882074" y="2530621"/>
              <a:ext cx="1536124" cy="871143"/>
            </a:xfrm>
            <a:prstGeom prst="rect">
              <a:avLst/>
            </a:prstGeom>
            <a:solidFill>
              <a:srgbClr val="D7FF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dirty="0">
                  <a:solidFill>
                    <a:schemeClr val="tx1">
                      <a:lumMod val="75000"/>
                      <a:lumOff val="25000"/>
                    </a:schemeClr>
                  </a:solidFill>
                  <a:latin typeface="Century Gothic"/>
                </a:rPr>
                <a:t>Robotic</a:t>
              </a:r>
            </a:p>
            <a:p>
              <a:pPr algn="ctr"/>
              <a:r>
                <a:rPr lang="en-SG" sz="1100" dirty="0">
                  <a:solidFill>
                    <a:schemeClr val="tx1">
                      <a:lumMod val="75000"/>
                      <a:lumOff val="25000"/>
                    </a:schemeClr>
                  </a:solidFill>
                  <a:latin typeface="Century Gothic"/>
                </a:rPr>
                <a:t>Systems (SF)</a:t>
              </a:r>
            </a:p>
            <a:p>
              <a:pPr algn="ctr"/>
              <a:r>
                <a:rPr lang="en-SG" sz="1100" dirty="0">
                  <a:solidFill>
                    <a:schemeClr val="tx1">
                      <a:lumMod val="75000"/>
                      <a:lumOff val="25000"/>
                    </a:schemeClr>
                  </a:solidFill>
                  <a:latin typeface="Century Gothic"/>
                </a:rPr>
                <a:t>5 days</a:t>
              </a:r>
            </a:p>
          </p:txBody>
        </p:sp>
        <p:sp>
          <p:nvSpPr>
            <p:cNvPr id="51" name="Rectangle 50"/>
            <p:cNvSpPr/>
            <p:nvPr/>
          </p:nvSpPr>
          <p:spPr>
            <a:xfrm>
              <a:off x="8886232" y="3453843"/>
              <a:ext cx="1536124" cy="893855"/>
            </a:xfrm>
            <a:prstGeom prst="rect">
              <a:avLst/>
            </a:prstGeom>
            <a:solidFill>
              <a:srgbClr val="D7FF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a:solidFill>
                    <a:schemeClr val="tx1">
                      <a:lumMod val="75000"/>
                      <a:lumOff val="25000"/>
                    </a:schemeClr>
                  </a:solidFill>
                  <a:latin typeface="Century Gothic" panose="020B0502020202020204" pitchFamily="34" charset="0"/>
                </a:rPr>
                <a:t>Autonomous Robots &amp; Vehicles</a:t>
              </a:r>
            </a:p>
            <a:p>
              <a:pPr algn="ctr"/>
              <a:r>
                <a:rPr lang="en-SG" sz="1100">
                  <a:solidFill>
                    <a:schemeClr val="tx1">
                      <a:lumMod val="75000"/>
                      <a:lumOff val="25000"/>
                    </a:schemeClr>
                  </a:solidFill>
                  <a:latin typeface="Century Gothic" panose="020B0502020202020204" pitchFamily="34" charset="0"/>
                </a:rPr>
                <a:t>5 days</a:t>
              </a:r>
            </a:p>
          </p:txBody>
        </p:sp>
        <p:sp>
          <p:nvSpPr>
            <p:cNvPr id="52" name="Rectangle 51"/>
            <p:cNvSpPr/>
            <p:nvPr/>
          </p:nvSpPr>
          <p:spPr>
            <a:xfrm>
              <a:off x="8882074" y="4415711"/>
              <a:ext cx="1536124" cy="893855"/>
            </a:xfrm>
            <a:prstGeom prst="rect">
              <a:avLst/>
            </a:prstGeom>
            <a:solidFill>
              <a:srgbClr val="D7FF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a:solidFill>
                    <a:schemeClr val="tx1">
                      <a:lumMod val="75000"/>
                      <a:lumOff val="25000"/>
                    </a:schemeClr>
                  </a:solidFill>
                  <a:latin typeface="Century Gothic" panose="020B0502020202020204" pitchFamily="34" charset="0"/>
                </a:rPr>
                <a:t>Human-Robot System Engineering</a:t>
              </a:r>
            </a:p>
            <a:p>
              <a:pPr algn="ctr"/>
              <a:r>
                <a:rPr lang="en-SG" sz="1100">
                  <a:solidFill>
                    <a:schemeClr val="tx1">
                      <a:lumMod val="75000"/>
                      <a:lumOff val="25000"/>
                    </a:schemeClr>
                  </a:solidFill>
                  <a:latin typeface="Century Gothic" panose="020B0502020202020204" pitchFamily="34" charset="0"/>
                </a:rPr>
                <a:t>4 days</a:t>
              </a:r>
            </a:p>
          </p:txBody>
        </p:sp>
        <p:sp>
          <p:nvSpPr>
            <p:cNvPr id="55" name="Rectangle 54"/>
            <p:cNvSpPr/>
            <p:nvPr/>
          </p:nvSpPr>
          <p:spPr>
            <a:xfrm>
              <a:off x="2085774" y="1504181"/>
              <a:ext cx="1536124" cy="9247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t"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Graduate Certificate in Pattern Recognition</a:t>
              </a:r>
            </a:p>
            <a:p>
              <a:pPr algn="ctr"/>
              <a:r>
                <a:rPr lang="en-SG" sz="1000" b="1">
                  <a:solidFill>
                    <a:schemeClr val="bg1"/>
                  </a:solidFill>
                  <a:latin typeface="Century Gothic" panose="020B0502020202020204" pitchFamily="34" charset="0"/>
                </a:rPr>
                <a:t>Systems</a:t>
              </a:r>
            </a:p>
          </p:txBody>
        </p:sp>
      </p:gr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75" y="124838"/>
            <a:ext cx="2278738" cy="768936"/>
          </a:xfrm>
          <a:prstGeom prst="rect">
            <a:avLst/>
          </a:prstGeom>
        </p:spPr>
      </p:pic>
      <p:sp>
        <p:nvSpPr>
          <p:cNvPr id="23" name="Rectangle 22"/>
          <p:cNvSpPr/>
          <p:nvPr/>
        </p:nvSpPr>
        <p:spPr>
          <a:xfrm>
            <a:off x="2649215" y="320642"/>
            <a:ext cx="6405333" cy="464047"/>
          </a:xfrm>
          <a:prstGeom prst="rect">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SG" sz="1600" dirty="0"/>
              <a:t>Master Degree in Artificial Intelligence / Intelligent Systems</a:t>
            </a:r>
          </a:p>
        </p:txBody>
      </p:sp>
      <p:grpSp>
        <p:nvGrpSpPr>
          <p:cNvPr id="12" name="Group 11"/>
          <p:cNvGrpSpPr/>
          <p:nvPr/>
        </p:nvGrpSpPr>
        <p:grpSpPr>
          <a:xfrm>
            <a:off x="1791909" y="1034589"/>
            <a:ext cx="8373620" cy="5792623"/>
            <a:chOff x="2010536" y="1470756"/>
            <a:chExt cx="8373620" cy="7403148"/>
          </a:xfrm>
        </p:grpSpPr>
        <p:sp>
          <p:nvSpPr>
            <p:cNvPr id="13" name="Rectangle 12"/>
            <p:cNvSpPr/>
            <p:nvPr/>
          </p:nvSpPr>
          <p:spPr>
            <a:xfrm>
              <a:off x="2010536" y="1470756"/>
              <a:ext cx="1616924" cy="740314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310"/>
            </a:p>
          </p:txBody>
        </p:sp>
        <p:sp>
          <p:nvSpPr>
            <p:cNvPr id="15" name="Rectangle 14"/>
            <p:cNvSpPr/>
            <p:nvPr/>
          </p:nvSpPr>
          <p:spPr>
            <a:xfrm>
              <a:off x="2050660" y="2468238"/>
              <a:ext cx="1536124" cy="1174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dirty="0">
                  <a:solidFill>
                    <a:schemeClr val="tx1">
                      <a:lumMod val="75000"/>
                      <a:lumOff val="25000"/>
                    </a:schemeClr>
                  </a:solidFill>
                  <a:latin typeface="Century Gothic"/>
                </a:rPr>
                <a:t>Problem Solving using Pattern Recognition (SF)</a:t>
              </a:r>
            </a:p>
            <a:p>
              <a:pPr algn="ctr"/>
              <a:r>
                <a:rPr lang="en-SG" sz="1100" dirty="0">
                  <a:solidFill>
                    <a:schemeClr val="tx1">
                      <a:lumMod val="75000"/>
                      <a:lumOff val="25000"/>
                    </a:schemeClr>
                  </a:solidFill>
                  <a:latin typeface="Century Gothic"/>
                </a:rPr>
                <a:t>5 days</a:t>
              </a:r>
            </a:p>
          </p:txBody>
        </p:sp>
        <p:sp>
          <p:nvSpPr>
            <p:cNvPr id="16" name="Rectangle 15"/>
            <p:cNvSpPr/>
            <p:nvPr/>
          </p:nvSpPr>
          <p:spPr>
            <a:xfrm>
              <a:off x="2050660" y="3686847"/>
              <a:ext cx="1536124" cy="9756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dirty="0">
                  <a:solidFill>
                    <a:schemeClr val="tx1">
                      <a:lumMod val="75000"/>
                      <a:lumOff val="25000"/>
                    </a:schemeClr>
                  </a:solidFill>
                  <a:latin typeface="Century Gothic"/>
                </a:rPr>
                <a:t>Intelligent Sensing and Sense Making (SF)</a:t>
              </a:r>
            </a:p>
            <a:p>
              <a:pPr algn="ctr"/>
              <a:r>
                <a:rPr lang="en-SG" sz="1100" dirty="0">
                  <a:solidFill>
                    <a:schemeClr val="tx1">
                      <a:lumMod val="75000"/>
                      <a:lumOff val="25000"/>
                    </a:schemeClr>
                  </a:solidFill>
                  <a:latin typeface="Century Gothic"/>
                </a:rPr>
                <a:t>4 days</a:t>
              </a:r>
            </a:p>
          </p:txBody>
        </p:sp>
        <p:sp>
          <p:nvSpPr>
            <p:cNvPr id="17" name="Rectangle 16"/>
            <p:cNvSpPr/>
            <p:nvPr/>
          </p:nvSpPr>
          <p:spPr>
            <a:xfrm>
              <a:off x="2050660" y="4729401"/>
              <a:ext cx="1536124" cy="11536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dirty="0">
                  <a:solidFill>
                    <a:schemeClr val="tx1">
                      <a:lumMod val="75000"/>
                      <a:lumOff val="25000"/>
                    </a:schemeClr>
                  </a:solidFill>
                  <a:latin typeface="Century Gothic"/>
                </a:rPr>
                <a:t>Pattern Recognition and Machine Learning Systems (SF)</a:t>
              </a:r>
            </a:p>
            <a:p>
              <a:pPr algn="ctr"/>
              <a:r>
                <a:rPr lang="en-SG" sz="1100" dirty="0">
                  <a:solidFill>
                    <a:schemeClr val="tx1">
                      <a:lumMod val="75000"/>
                      <a:lumOff val="25000"/>
                    </a:schemeClr>
                  </a:solidFill>
                  <a:latin typeface="Century Gothic"/>
                </a:rPr>
                <a:t>5 days</a:t>
              </a:r>
            </a:p>
          </p:txBody>
        </p:sp>
        <p:sp>
          <p:nvSpPr>
            <p:cNvPr id="20" name="Rectangle 19"/>
            <p:cNvSpPr/>
            <p:nvPr/>
          </p:nvSpPr>
          <p:spPr>
            <a:xfrm>
              <a:off x="8848032" y="1565032"/>
              <a:ext cx="1536124" cy="8416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t"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Graduate Certificate in Intelligent Robotic Systems</a:t>
              </a:r>
            </a:p>
          </p:txBody>
        </p:sp>
      </p:grpSp>
      <p:grpSp>
        <p:nvGrpSpPr>
          <p:cNvPr id="21" name="Group 20"/>
          <p:cNvGrpSpPr/>
          <p:nvPr/>
        </p:nvGrpSpPr>
        <p:grpSpPr>
          <a:xfrm>
            <a:off x="3504803" y="1035545"/>
            <a:ext cx="1616924" cy="5791667"/>
            <a:chOff x="3635748" y="1471712"/>
            <a:chExt cx="1616924" cy="7402191"/>
          </a:xfrm>
        </p:grpSpPr>
        <p:sp>
          <p:nvSpPr>
            <p:cNvPr id="22" name="Rectangle 21"/>
            <p:cNvSpPr/>
            <p:nvPr/>
          </p:nvSpPr>
          <p:spPr>
            <a:xfrm>
              <a:off x="3635748" y="1471712"/>
              <a:ext cx="1616924" cy="74021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310"/>
            </a:p>
          </p:txBody>
        </p:sp>
        <p:sp>
          <p:nvSpPr>
            <p:cNvPr id="24" name="Rectangle 23"/>
            <p:cNvSpPr/>
            <p:nvPr/>
          </p:nvSpPr>
          <p:spPr>
            <a:xfrm>
              <a:off x="3670863" y="2446562"/>
              <a:ext cx="1536124" cy="871143"/>
            </a:xfrm>
            <a:prstGeom prst="rect">
              <a:avLst/>
            </a:prstGeom>
            <a:solidFill>
              <a:srgbClr val="D7F4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dirty="0">
                  <a:solidFill>
                    <a:schemeClr val="tx1">
                      <a:lumMod val="75000"/>
                      <a:lumOff val="25000"/>
                    </a:schemeClr>
                  </a:solidFill>
                  <a:latin typeface="Century Gothic"/>
                </a:rPr>
                <a:t>Vision</a:t>
              </a:r>
            </a:p>
            <a:p>
              <a:pPr algn="ctr"/>
              <a:r>
                <a:rPr lang="en-SG" sz="1100" dirty="0">
                  <a:solidFill>
                    <a:schemeClr val="tx1">
                      <a:lumMod val="75000"/>
                      <a:lumOff val="25000"/>
                    </a:schemeClr>
                  </a:solidFill>
                  <a:latin typeface="Century Gothic"/>
                </a:rPr>
                <a:t>Systems (SF)</a:t>
              </a:r>
            </a:p>
            <a:p>
              <a:pPr algn="ctr"/>
              <a:r>
                <a:rPr lang="en-SG" sz="1100" dirty="0">
                  <a:solidFill>
                    <a:schemeClr val="tx1">
                      <a:lumMod val="75000"/>
                      <a:lumOff val="25000"/>
                    </a:schemeClr>
                  </a:solidFill>
                  <a:latin typeface="Century Gothic"/>
                </a:rPr>
                <a:t>5 days</a:t>
              </a:r>
            </a:p>
          </p:txBody>
        </p:sp>
        <p:sp>
          <p:nvSpPr>
            <p:cNvPr id="25" name="Rectangle 24"/>
            <p:cNvSpPr/>
            <p:nvPr/>
          </p:nvSpPr>
          <p:spPr>
            <a:xfrm>
              <a:off x="3670863" y="3360325"/>
              <a:ext cx="1536124" cy="996872"/>
            </a:xfrm>
            <a:prstGeom prst="rect">
              <a:avLst/>
            </a:prstGeom>
            <a:solidFill>
              <a:srgbClr val="D7F4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dirty="0">
                  <a:solidFill>
                    <a:schemeClr val="tx1">
                      <a:lumMod val="75000"/>
                      <a:lumOff val="25000"/>
                    </a:schemeClr>
                  </a:solidFill>
                  <a:latin typeface="Century Gothic"/>
                </a:rPr>
                <a:t>Spatial Reasoning from Sensor Data (SF)</a:t>
              </a:r>
            </a:p>
            <a:p>
              <a:pPr algn="ctr"/>
              <a:r>
                <a:rPr lang="en-SG" sz="1100" dirty="0">
                  <a:solidFill>
                    <a:schemeClr val="tx1">
                      <a:lumMod val="75000"/>
                      <a:lumOff val="25000"/>
                    </a:schemeClr>
                  </a:solidFill>
                  <a:latin typeface="Century Gothic"/>
                </a:rPr>
                <a:t>3 days</a:t>
              </a:r>
            </a:p>
          </p:txBody>
        </p:sp>
        <p:sp>
          <p:nvSpPr>
            <p:cNvPr id="26" name="Rectangle 25"/>
            <p:cNvSpPr/>
            <p:nvPr/>
          </p:nvSpPr>
          <p:spPr>
            <a:xfrm>
              <a:off x="3663680" y="4394903"/>
              <a:ext cx="1536124" cy="883933"/>
            </a:xfrm>
            <a:prstGeom prst="rect">
              <a:avLst/>
            </a:prstGeom>
            <a:solidFill>
              <a:srgbClr val="D7F4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a:solidFill>
                    <a:schemeClr val="tx1">
                      <a:lumMod val="75000"/>
                      <a:lumOff val="25000"/>
                    </a:schemeClr>
                  </a:solidFill>
                  <a:latin typeface="Century Gothic" panose="020B0502020202020204" pitchFamily="34" charset="0"/>
                </a:rPr>
                <a:t>Speech and Sound Sensing Systems</a:t>
              </a:r>
            </a:p>
            <a:p>
              <a:pPr algn="ctr"/>
              <a:r>
                <a:rPr lang="en-SG" sz="1100">
                  <a:solidFill>
                    <a:schemeClr val="tx1">
                      <a:lumMod val="75000"/>
                      <a:lumOff val="25000"/>
                    </a:schemeClr>
                  </a:solidFill>
                  <a:latin typeface="Century Gothic" panose="020B0502020202020204" pitchFamily="34" charset="0"/>
                </a:rPr>
                <a:t>4 days</a:t>
              </a:r>
            </a:p>
          </p:txBody>
        </p:sp>
        <p:sp>
          <p:nvSpPr>
            <p:cNvPr id="29" name="Rectangle 28"/>
            <p:cNvSpPr/>
            <p:nvPr/>
          </p:nvSpPr>
          <p:spPr>
            <a:xfrm>
              <a:off x="3676148" y="1526105"/>
              <a:ext cx="1536124" cy="841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t"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Graduate Certificate in Intelligent Sensing Systems</a:t>
              </a:r>
            </a:p>
          </p:txBody>
        </p:sp>
      </p:grpSp>
      <p:grpSp>
        <p:nvGrpSpPr>
          <p:cNvPr id="30" name="Group 29"/>
          <p:cNvGrpSpPr/>
          <p:nvPr/>
        </p:nvGrpSpPr>
        <p:grpSpPr>
          <a:xfrm>
            <a:off x="5207127" y="1035545"/>
            <a:ext cx="1616924" cy="5791667"/>
            <a:chOff x="5400702" y="1471712"/>
            <a:chExt cx="1616924" cy="7402191"/>
          </a:xfrm>
        </p:grpSpPr>
        <p:sp>
          <p:nvSpPr>
            <p:cNvPr id="31" name="Rectangle 30"/>
            <p:cNvSpPr/>
            <p:nvPr/>
          </p:nvSpPr>
          <p:spPr>
            <a:xfrm>
              <a:off x="5400702" y="1471712"/>
              <a:ext cx="1616924" cy="7402191"/>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310"/>
            </a:p>
          </p:txBody>
        </p:sp>
        <p:sp>
          <p:nvSpPr>
            <p:cNvPr id="32" name="Rectangle 31"/>
            <p:cNvSpPr/>
            <p:nvPr/>
          </p:nvSpPr>
          <p:spPr>
            <a:xfrm>
              <a:off x="5447904" y="2472954"/>
              <a:ext cx="1536124" cy="994755"/>
            </a:xfrm>
            <a:prstGeom prst="rect">
              <a:avLst/>
            </a:prstGeom>
            <a:solidFill>
              <a:srgbClr val="E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a:solidFill>
                    <a:schemeClr val="tx1">
                      <a:lumMod val="75000"/>
                      <a:lumOff val="25000"/>
                    </a:schemeClr>
                  </a:solidFill>
                  <a:latin typeface="Century Gothic" panose="020B0502020202020204" pitchFamily="34" charset="0"/>
                </a:rPr>
                <a:t>Intelligent</a:t>
              </a:r>
            </a:p>
            <a:p>
              <a:pPr algn="ctr"/>
              <a:r>
                <a:rPr lang="en-SG" sz="1100">
                  <a:solidFill>
                    <a:schemeClr val="tx1">
                      <a:lumMod val="75000"/>
                      <a:lumOff val="25000"/>
                    </a:schemeClr>
                  </a:solidFill>
                  <a:latin typeface="Century Gothic" panose="020B0502020202020204" pitchFamily="34" charset="0"/>
                </a:rPr>
                <a:t>Process Automation</a:t>
              </a:r>
            </a:p>
            <a:p>
              <a:pPr algn="ctr"/>
              <a:r>
                <a:rPr lang="en-SG" sz="1100">
                  <a:solidFill>
                    <a:schemeClr val="tx1">
                      <a:lumMod val="75000"/>
                      <a:lumOff val="25000"/>
                    </a:schemeClr>
                  </a:solidFill>
                  <a:latin typeface="Century Gothic" panose="020B0502020202020204" pitchFamily="34" charset="0"/>
                </a:rPr>
                <a:t>3 days</a:t>
              </a:r>
            </a:p>
          </p:txBody>
        </p:sp>
        <p:sp>
          <p:nvSpPr>
            <p:cNvPr id="34" name="Rectangle 33"/>
            <p:cNvSpPr/>
            <p:nvPr/>
          </p:nvSpPr>
          <p:spPr>
            <a:xfrm>
              <a:off x="5441102" y="3507754"/>
              <a:ext cx="1536124" cy="887150"/>
            </a:xfrm>
            <a:prstGeom prst="rect">
              <a:avLst/>
            </a:prstGeom>
            <a:solidFill>
              <a:srgbClr val="E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a:solidFill>
                    <a:schemeClr val="tx1">
                      <a:lumMod val="75000"/>
                      <a:lumOff val="25000"/>
                    </a:schemeClr>
                  </a:solidFill>
                  <a:latin typeface="Century Gothic" panose="020B0502020202020204" pitchFamily="34" charset="0"/>
                </a:rPr>
                <a:t>Software</a:t>
              </a:r>
            </a:p>
            <a:p>
              <a:pPr algn="ctr"/>
              <a:r>
                <a:rPr lang="en-SG" sz="1100">
                  <a:solidFill>
                    <a:schemeClr val="tx1">
                      <a:lumMod val="75000"/>
                      <a:lumOff val="25000"/>
                    </a:schemeClr>
                  </a:solidFill>
                  <a:latin typeface="Century Gothic" panose="020B0502020202020204" pitchFamily="34" charset="0"/>
                </a:rPr>
                <a:t>Robots</a:t>
              </a:r>
            </a:p>
            <a:p>
              <a:pPr algn="ctr"/>
              <a:r>
                <a:rPr lang="en-SG" sz="1100">
                  <a:solidFill>
                    <a:schemeClr val="tx1">
                      <a:lumMod val="75000"/>
                      <a:lumOff val="25000"/>
                    </a:schemeClr>
                  </a:solidFill>
                  <a:latin typeface="Century Gothic" panose="020B0502020202020204" pitchFamily="34" charset="0"/>
                </a:rPr>
                <a:t>4 days</a:t>
              </a:r>
            </a:p>
          </p:txBody>
        </p:sp>
        <p:sp>
          <p:nvSpPr>
            <p:cNvPr id="35" name="Rectangle 34"/>
            <p:cNvSpPr/>
            <p:nvPr/>
          </p:nvSpPr>
          <p:spPr>
            <a:xfrm>
              <a:off x="5447904" y="4436488"/>
              <a:ext cx="1536124" cy="887150"/>
            </a:xfrm>
            <a:prstGeom prst="rect">
              <a:avLst/>
            </a:prstGeom>
            <a:solidFill>
              <a:srgbClr val="E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a:solidFill>
                    <a:schemeClr val="tx1">
                      <a:lumMod val="75000"/>
                      <a:lumOff val="25000"/>
                    </a:schemeClr>
                  </a:solidFill>
                  <a:latin typeface="Century Gothic" panose="020B0502020202020204" pitchFamily="34" charset="0"/>
                </a:rPr>
                <a:t>Self-Learning Systems</a:t>
              </a:r>
            </a:p>
            <a:p>
              <a:pPr algn="ctr"/>
              <a:r>
                <a:rPr lang="en-SG" sz="1100">
                  <a:solidFill>
                    <a:schemeClr val="tx1">
                      <a:lumMod val="75000"/>
                      <a:lumOff val="25000"/>
                    </a:schemeClr>
                  </a:solidFill>
                  <a:latin typeface="Century Gothic" panose="020B0502020202020204" pitchFamily="34" charset="0"/>
                </a:rPr>
                <a:t>4 days</a:t>
              </a:r>
            </a:p>
          </p:txBody>
        </p:sp>
        <p:sp>
          <p:nvSpPr>
            <p:cNvPr id="38" name="Rectangle 37"/>
            <p:cNvSpPr/>
            <p:nvPr/>
          </p:nvSpPr>
          <p:spPr>
            <a:xfrm>
              <a:off x="5441102" y="1526105"/>
              <a:ext cx="1536124" cy="841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t"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Graduate Certificate in Intelligent Software Agents</a:t>
              </a:r>
            </a:p>
          </p:txBody>
        </p:sp>
      </p:grpSp>
      <p:grpSp>
        <p:nvGrpSpPr>
          <p:cNvPr id="39" name="Group 38"/>
          <p:cNvGrpSpPr/>
          <p:nvPr/>
        </p:nvGrpSpPr>
        <p:grpSpPr>
          <a:xfrm>
            <a:off x="6890883" y="1035545"/>
            <a:ext cx="1616924" cy="5791667"/>
            <a:chOff x="7147088" y="1471712"/>
            <a:chExt cx="1616924" cy="7402191"/>
          </a:xfrm>
        </p:grpSpPr>
        <p:sp>
          <p:nvSpPr>
            <p:cNvPr id="40" name="Rectangle 39"/>
            <p:cNvSpPr/>
            <p:nvPr/>
          </p:nvSpPr>
          <p:spPr>
            <a:xfrm>
              <a:off x="7147088" y="1471712"/>
              <a:ext cx="1616924" cy="7402191"/>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310"/>
            </a:p>
          </p:txBody>
        </p:sp>
        <p:sp>
          <p:nvSpPr>
            <p:cNvPr id="41" name="Rectangle 40"/>
            <p:cNvSpPr/>
            <p:nvPr/>
          </p:nvSpPr>
          <p:spPr>
            <a:xfrm>
              <a:off x="7195006" y="2530618"/>
              <a:ext cx="1536124" cy="879425"/>
            </a:xfrm>
            <a:prstGeom prst="rect">
              <a:avLst/>
            </a:prstGeom>
            <a:solidFill>
              <a:srgbClr val="D3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dirty="0">
                  <a:solidFill>
                    <a:schemeClr val="tx1">
                      <a:lumMod val="75000"/>
                      <a:lumOff val="25000"/>
                    </a:schemeClr>
                  </a:solidFill>
                  <a:latin typeface="Century Gothic" panose="020B0502020202020204" pitchFamily="34" charset="0"/>
                </a:rPr>
                <a:t>Text Analytics (SF)</a:t>
              </a:r>
              <a:endParaRPr lang="en-US" dirty="0"/>
            </a:p>
            <a:p>
              <a:pPr algn="ctr"/>
              <a:r>
                <a:rPr lang="en-SG" sz="1100" dirty="0">
                  <a:solidFill>
                    <a:schemeClr val="tx1">
                      <a:lumMod val="75000"/>
                      <a:lumOff val="25000"/>
                    </a:schemeClr>
                  </a:solidFill>
                  <a:latin typeface="Century Gothic"/>
                </a:rPr>
                <a:t>3 days</a:t>
              </a:r>
            </a:p>
          </p:txBody>
        </p:sp>
        <p:sp>
          <p:nvSpPr>
            <p:cNvPr id="42" name="Rectangle 41"/>
            <p:cNvSpPr/>
            <p:nvPr/>
          </p:nvSpPr>
          <p:spPr>
            <a:xfrm>
              <a:off x="7195006" y="3453841"/>
              <a:ext cx="1536124" cy="1015109"/>
            </a:xfrm>
            <a:prstGeom prst="rect">
              <a:avLst/>
            </a:prstGeom>
            <a:solidFill>
              <a:srgbClr val="D3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dirty="0">
                  <a:solidFill>
                    <a:schemeClr val="tx1">
                      <a:lumMod val="75000"/>
                      <a:lumOff val="25000"/>
                    </a:schemeClr>
                  </a:solidFill>
                  <a:latin typeface="Century Gothic"/>
                </a:rPr>
                <a:t>New Media and Sentiment Mining (SF)</a:t>
              </a:r>
            </a:p>
            <a:p>
              <a:pPr algn="ctr"/>
              <a:r>
                <a:rPr lang="en-SG" sz="1100" dirty="0">
                  <a:solidFill>
                    <a:schemeClr val="tx1">
                      <a:lumMod val="75000"/>
                      <a:lumOff val="25000"/>
                    </a:schemeClr>
                  </a:solidFill>
                  <a:latin typeface="Century Gothic"/>
                </a:rPr>
                <a:t>4 days</a:t>
              </a:r>
            </a:p>
          </p:txBody>
        </p:sp>
        <p:sp>
          <p:nvSpPr>
            <p:cNvPr id="43" name="Rectangle 42"/>
            <p:cNvSpPr/>
            <p:nvPr/>
          </p:nvSpPr>
          <p:spPr>
            <a:xfrm>
              <a:off x="7195006" y="4512746"/>
              <a:ext cx="1536124" cy="1249983"/>
            </a:xfrm>
            <a:prstGeom prst="rect">
              <a:avLst/>
            </a:prstGeom>
            <a:solidFill>
              <a:srgbClr val="D3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dirty="0">
                  <a:solidFill>
                    <a:schemeClr val="tx1">
                      <a:lumMod val="75000"/>
                      <a:lumOff val="25000"/>
                    </a:schemeClr>
                  </a:solidFill>
                  <a:latin typeface="Century Gothic"/>
                </a:rPr>
                <a:t>Text Processing Using Machine Learning (SF)</a:t>
              </a:r>
            </a:p>
            <a:p>
              <a:pPr algn="ctr"/>
              <a:r>
                <a:rPr lang="en-SG" sz="1100" dirty="0">
                  <a:solidFill>
                    <a:schemeClr val="tx1">
                      <a:lumMod val="75000"/>
                      <a:lumOff val="25000"/>
                    </a:schemeClr>
                  </a:solidFill>
                  <a:latin typeface="Century Gothic"/>
                </a:rPr>
                <a:t>5 days</a:t>
              </a:r>
            </a:p>
          </p:txBody>
        </p:sp>
        <p:sp>
          <p:nvSpPr>
            <p:cNvPr id="44" name="Rectangle 43"/>
            <p:cNvSpPr/>
            <p:nvPr/>
          </p:nvSpPr>
          <p:spPr>
            <a:xfrm>
              <a:off x="7195006" y="5792533"/>
              <a:ext cx="1536124" cy="883933"/>
            </a:xfrm>
            <a:prstGeom prst="rect">
              <a:avLst/>
            </a:prstGeom>
            <a:solidFill>
              <a:srgbClr val="D3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a:solidFill>
                    <a:schemeClr val="tx1">
                      <a:lumMod val="75000"/>
                      <a:lumOff val="25000"/>
                    </a:schemeClr>
                  </a:solidFill>
                  <a:latin typeface="Century Gothic" panose="020B0502020202020204" pitchFamily="34" charset="0"/>
                </a:rPr>
                <a:t>Conversational Interfaces</a:t>
              </a:r>
            </a:p>
            <a:p>
              <a:pPr algn="ctr"/>
              <a:r>
                <a:rPr lang="en-SG" sz="1100">
                  <a:solidFill>
                    <a:schemeClr val="tx1">
                      <a:lumMod val="75000"/>
                      <a:lumOff val="25000"/>
                    </a:schemeClr>
                  </a:solidFill>
                  <a:latin typeface="Century Gothic" panose="020B0502020202020204" pitchFamily="34" charset="0"/>
                </a:rPr>
                <a:t>5 days</a:t>
              </a:r>
            </a:p>
          </p:txBody>
        </p:sp>
        <p:sp>
          <p:nvSpPr>
            <p:cNvPr id="47" name="Rectangle 46"/>
            <p:cNvSpPr/>
            <p:nvPr/>
          </p:nvSpPr>
          <p:spPr>
            <a:xfrm>
              <a:off x="7192276" y="1526104"/>
              <a:ext cx="1536124" cy="9190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t"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Graduate Certificate in Practical Language</a:t>
              </a:r>
            </a:p>
            <a:p>
              <a:pPr algn="ctr"/>
              <a:r>
                <a:rPr lang="en-SG" sz="1000" b="1">
                  <a:solidFill>
                    <a:schemeClr val="bg1"/>
                  </a:solidFill>
                  <a:latin typeface="Century Gothic" panose="020B0502020202020204" pitchFamily="34" charset="0"/>
                </a:rPr>
                <a:t>Processing</a:t>
              </a:r>
            </a:p>
          </p:txBody>
        </p:sp>
      </p:grpSp>
      <p:grpSp>
        <p:nvGrpSpPr>
          <p:cNvPr id="56" name="Group 55"/>
          <p:cNvGrpSpPr/>
          <p:nvPr/>
        </p:nvGrpSpPr>
        <p:grpSpPr>
          <a:xfrm>
            <a:off x="97435" y="1032319"/>
            <a:ext cx="1616924" cy="5794893"/>
            <a:chOff x="366166" y="1468486"/>
            <a:chExt cx="1616924" cy="7405417"/>
          </a:xfrm>
        </p:grpSpPr>
        <p:sp>
          <p:nvSpPr>
            <p:cNvPr id="57" name="Rectangle 56"/>
            <p:cNvSpPr/>
            <p:nvPr/>
          </p:nvSpPr>
          <p:spPr>
            <a:xfrm>
              <a:off x="366166" y="1468486"/>
              <a:ext cx="1616924" cy="74054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310"/>
            </a:p>
          </p:txBody>
        </p:sp>
        <p:sp>
          <p:nvSpPr>
            <p:cNvPr id="58" name="Rectangle 57"/>
            <p:cNvSpPr/>
            <p:nvPr/>
          </p:nvSpPr>
          <p:spPr>
            <a:xfrm>
              <a:off x="409395" y="2445894"/>
              <a:ext cx="1536124" cy="873932"/>
            </a:xfrm>
            <a:prstGeom prst="rect">
              <a:avLst/>
            </a:prstGeom>
            <a:solidFill>
              <a:srgbClr val="DEE8F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dirty="0">
                  <a:solidFill>
                    <a:schemeClr val="tx1">
                      <a:lumMod val="75000"/>
                      <a:lumOff val="25000"/>
                    </a:schemeClr>
                  </a:solidFill>
                  <a:latin typeface="Century Gothic"/>
                </a:rPr>
                <a:t>Machine Reasoning (SF)</a:t>
              </a:r>
            </a:p>
            <a:p>
              <a:pPr algn="ctr"/>
              <a:r>
                <a:rPr lang="en-SG" sz="1100" dirty="0">
                  <a:solidFill>
                    <a:schemeClr val="tx1">
                      <a:lumMod val="75000"/>
                      <a:lumOff val="25000"/>
                    </a:schemeClr>
                  </a:solidFill>
                  <a:latin typeface="Century Gothic"/>
                </a:rPr>
                <a:t>4 days</a:t>
              </a:r>
            </a:p>
          </p:txBody>
        </p:sp>
        <p:sp>
          <p:nvSpPr>
            <p:cNvPr id="59" name="Rectangle 58"/>
            <p:cNvSpPr/>
            <p:nvPr/>
          </p:nvSpPr>
          <p:spPr>
            <a:xfrm>
              <a:off x="409395" y="3360994"/>
              <a:ext cx="1536124" cy="873932"/>
            </a:xfrm>
            <a:prstGeom prst="rect">
              <a:avLst/>
            </a:prstGeom>
            <a:solidFill>
              <a:srgbClr val="DEE8F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a:solidFill>
                    <a:schemeClr val="tx1">
                      <a:lumMod val="75000"/>
                      <a:lumOff val="25000"/>
                    </a:schemeClr>
                  </a:solidFill>
                  <a:latin typeface="Century Gothic" panose="020B0502020202020204" pitchFamily="34" charset="0"/>
                </a:rPr>
                <a:t>Cognitive</a:t>
              </a:r>
            </a:p>
            <a:p>
              <a:pPr algn="ctr"/>
              <a:r>
                <a:rPr lang="en-SG" sz="1100">
                  <a:solidFill>
                    <a:schemeClr val="tx1">
                      <a:lumMod val="75000"/>
                      <a:lumOff val="25000"/>
                    </a:schemeClr>
                  </a:solidFill>
                  <a:latin typeface="Century Gothic" panose="020B0502020202020204" pitchFamily="34" charset="0"/>
                </a:rPr>
                <a:t>Systems </a:t>
              </a:r>
            </a:p>
            <a:p>
              <a:pPr algn="ctr"/>
              <a:r>
                <a:rPr lang="en-SG" sz="1100">
                  <a:solidFill>
                    <a:schemeClr val="tx1">
                      <a:lumMod val="75000"/>
                      <a:lumOff val="25000"/>
                    </a:schemeClr>
                  </a:solidFill>
                  <a:latin typeface="Century Gothic" panose="020B0502020202020204" pitchFamily="34" charset="0"/>
                </a:rPr>
                <a:t>3 days</a:t>
              </a:r>
            </a:p>
          </p:txBody>
        </p:sp>
        <p:sp>
          <p:nvSpPr>
            <p:cNvPr id="60" name="Rectangle 59"/>
            <p:cNvSpPr/>
            <p:nvPr/>
          </p:nvSpPr>
          <p:spPr>
            <a:xfrm>
              <a:off x="410331" y="4284769"/>
              <a:ext cx="1536124" cy="873932"/>
            </a:xfrm>
            <a:prstGeom prst="rect">
              <a:avLst/>
            </a:prstGeom>
            <a:solidFill>
              <a:srgbClr val="DEE8F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100" dirty="0">
                  <a:solidFill>
                    <a:schemeClr val="tx1">
                      <a:lumMod val="75000"/>
                      <a:lumOff val="25000"/>
                    </a:schemeClr>
                  </a:solidFill>
                  <a:latin typeface="Century Gothic"/>
                </a:rPr>
                <a:t>Reasoning</a:t>
              </a:r>
            </a:p>
            <a:p>
              <a:pPr algn="ctr"/>
              <a:r>
                <a:rPr lang="en-SG" sz="1100" dirty="0">
                  <a:solidFill>
                    <a:schemeClr val="tx1">
                      <a:lumMod val="75000"/>
                      <a:lumOff val="25000"/>
                    </a:schemeClr>
                  </a:solidFill>
                  <a:latin typeface="Century Gothic"/>
                </a:rPr>
                <a:t>Systems (SF)</a:t>
              </a:r>
            </a:p>
            <a:p>
              <a:pPr algn="ctr"/>
              <a:r>
                <a:rPr lang="en-SG" sz="1100" dirty="0">
                  <a:solidFill>
                    <a:schemeClr val="tx1">
                      <a:lumMod val="75000"/>
                      <a:lumOff val="25000"/>
                    </a:schemeClr>
                  </a:solidFill>
                  <a:latin typeface="Century Gothic"/>
                </a:rPr>
                <a:t>5 days</a:t>
              </a:r>
            </a:p>
          </p:txBody>
        </p:sp>
        <p:sp>
          <p:nvSpPr>
            <p:cNvPr id="62" name="Rectangle 61"/>
            <p:cNvSpPr/>
            <p:nvPr/>
          </p:nvSpPr>
          <p:spPr>
            <a:xfrm>
              <a:off x="406566" y="1526105"/>
              <a:ext cx="1536124" cy="841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t"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Graduate Certificate in Intelligent Reasoning</a:t>
              </a:r>
            </a:p>
            <a:p>
              <a:pPr algn="ctr"/>
              <a:r>
                <a:rPr lang="en-SG" sz="1000" b="1">
                  <a:solidFill>
                    <a:schemeClr val="bg1"/>
                  </a:solidFill>
                  <a:latin typeface="Century Gothic" panose="020B0502020202020204" pitchFamily="34" charset="0"/>
                </a:rPr>
                <a:t>Systems</a:t>
              </a:r>
            </a:p>
          </p:txBody>
        </p:sp>
      </p:grpSp>
      <p:sp>
        <p:nvSpPr>
          <p:cNvPr id="64" name="Rectangle 63"/>
          <p:cNvSpPr/>
          <p:nvPr/>
        </p:nvSpPr>
        <p:spPr>
          <a:xfrm>
            <a:off x="137835" y="3981134"/>
            <a:ext cx="1536124" cy="4588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Practice Module </a:t>
            </a:r>
          </a:p>
          <a:p>
            <a:pPr algn="ctr"/>
            <a:r>
              <a:rPr lang="en-SG" sz="1000" b="1">
                <a:solidFill>
                  <a:schemeClr val="bg1"/>
                </a:solidFill>
                <a:latin typeface="Century Gothic" panose="020B0502020202020204" pitchFamily="34" charset="0"/>
              </a:rPr>
              <a:t>10 man days</a:t>
            </a:r>
          </a:p>
        </p:txBody>
      </p:sp>
      <p:sp>
        <p:nvSpPr>
          <p:cNvPr id="65" name="Rectangle 64"/>
          <p:cNvSpPr/>
          <p:nvPr/>
        </p:nvSpPr>
        <p:spPr>
          <a:xfrm>
            <a:off x="1810329" y="4539369"/>
            <a:ext cx="1536124" cy="4588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Practice Module </a:t>
            </a:r>
          </a:p>
          <a:p>
            <a:pPr algn="ctr"/>
            <a:r>
              <a:rPr lang="en-SG" sz="1000" b="1">
                <a:solidFill>
                  <a:schemeClr val="bg1"/>
                </a:solidFill>
                <a:latin typeface="Century Gothic" panose="020B0502020202020204" pitchFamily="34" charset="0"/>
              </a:rPr>
              <a:t>10 man days</a:t>
            </a:r>
          </a:p>
        </p:txBody>
      </p:sp>
      <p:sp>
        <p:nvSpPr>
          <p:cNvPr id="66" name="Rectangle 65"/>
          <p:cNvSpPr/>
          <p:nvPr/>
        </p:nvSpPr>
        <p:spPr>
          <a:xfrm>
            <a:off x="3539918" y="4065992"/>
            <a:ext cx="1536124" cy="4588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Practice Module </a:t>
            </a:r>
          </a:p>
          <a:p>
            <a:pPr algn="ctr"/>
            <a:r>
              <a:rPr lang="en-SG" sz="1000" b="1">
                <a:solidFill>
                  <a:schemeClr val="bg1"/>
                </a:solidFill>
                <a:latin typeface="Century Gothic" panose="020B0502020202020204" pitchFamily="34" charset="0"/>
              </a:rPr>
              <a:t>10 man days</a:t>
            </a:r>
          </a:p>
        </p:txBody>
      </p:sp>
      <p:sp>
        <p:nvSpPr>
          <p:cNvPr id="67" name="Rectangle 66"/>
          <p:cNvSpPr/>
          <p:nvPr/>
        </p:nvSpPr>
        <p:spPr>
          <a:xfrm>
            <a:off x="5254329" y="4107329"/>
            <a:ext cx="1536124" cy="4588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Practice Module </a:t>
            </a:r>
          </a:p>
          <a:p>
            <a:pPr algn="ctr"/>
            <a:r>
              <a:rPr lang="en-SG" sz="1000" b="1">
                <a:solidFill>
                  <a:schemeClr val="bg1"/>
                </a:solidFill>
                <a:latin typeface="Century Gothic" panose="020B0502020202020204" pitchFamily="34" charset="0"/>
              </a:rPr>
              <a:t>10 man days</a:t>
            </a:r>
          </a:p>
        </p:txBody>
      </p:sp>
      <p:sp>
        <p:nvSpPr>
          <p:cNvPr id="68" name="Rectangle 67"/>
          <p:cNvSpPr/>
          <p:nvPr/>
        </p:nvSpPr>
        <p:spPr>
          <a:xfrm>
            <a:off x="6931283" y="5169049"/>
            <a:ext cx="1536124" cy="4588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Practice Module </a:t>
            </a:r>
          </a:p>
          <a:p>
            <a:pPr algn="ctr"/>
            <a:r>
              <a:rPr lang="en-SG" sz="1000" b="1">
                <a:solidFill>
                  <a:schemeClr val="bg1"/>
                </a:solidFill>
                <a:latin typeface="Century Gothic" panose="020B0502020202020204" pitchFamily="34" charset="0"/>
              </a:rPr>
              <a:t>10 man days</a:t>
            </a:r>
          </a:p>
        </p:txBody>
      </p:sp>
      <p:sp>
        <p:nvSpPr>
          <p:cNvPr id="69" name="Rectangle 68"/>
          <p:cNvSpPr/>
          <p:nvPr/>
        </p:nvSpPr>
        <p:spPr>
          <a:xfrm>
            <a:off x="8629405" y="4091594"/>
            <a:ext cx="1536124" cy="45881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ctr"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Practice Module </a:t>
            </a:r>
          </a:p>
          <a:p>
            <a:pPr algn="ctr"/>
            <a:r>
              <a:rPr lang="en-SG" sz="1000" b="1">
                <a:solidFill>
                  <a:schemeClr val="bg1"/>
                </a:solidFill>
                <a:latin typeface="Century Gothic" panose="020B0502020202020204" pitchFamily="34" charset="0"/>
              </a:rPr>
              <a:t>10 man days</a:t>
            </a:r>
          </a:p>
        </p:txBody>
      </p:sp>
      <p:sp>
        <p:nvSpPr>
          <p:cNvPr id="70" name="Rectangle 69"/>
          <p:cNvSpPr/>
          <p:nvPr/>
        </p:nvSpPr>
        <p:spPr>
          <a:xfrm>
            <a:off x="1832033" y="1077487"/>
            <a:ext cx="1536124" cy="6585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827" tIns="50913" rIns="101827" bIns="50913" numCol="1" spcCol="0" rtlCol="0" fromWordArt="0" anchor="t" anchorCtr="0" forceAA="0" compatLnSpc="1">
            <a:prstTxWarp prst="textNoShape">
              <a:avLst/>
            </a:prstTxWarp>
            <a:noAutofit/>
          </a:bodyPr>
          <a:lstStyle/>
          <a:p>
            <a:pPr algn="ctr"/>
            <a:r>
              <a:rPr lang="en-SG" sz="1000" b="1">
                <a:solidFill>
                  <a:schemeClr val="bg1"/>
                </a:solidFill>
                <a:latin typeface="Century Gothic" panose="020B0502020202020204" pitchFamily="34" charset="0"/>
              </a:rPr>
              <a:t>Graduate Certificate in Pattern Recognition Systems</a:t>
            </a:r>
          </a:p>
        </p:txBody>
      </p:sp>
      <p:pic>
        <p:nvPicPr>
          <p:cNvPr id="2" name="Picture 3" descr="Background pattern&#10;&#10;Description automatically generated">
            <a:extLst>
              <a:ext uri="{FF2B5EF4-FFF2-40B4-BE49-F238E27FC236}">
                <a16:creationId xmlns:a16="http://schemas.microsoft.com/office/drawing/2014/main" id="{ECC996C7-60E6-4891-8478-E4534A9D380C}"/>
              </a:ext>
            </a:extLst>
          </p:cNvPr>
          <p:cNvPicPr>
            <a:picLocks noChangeAspect="1"/>
          </p:cNvPicPr>
          <p:nvPr/>
        </p:nvPicPr>
        <p:blipFill>
          <a:blip r:embed="rId3"/>
          <a:stretch>
            <a:fillRect/>
          </a:stretch>
        </p:blipFill>
        <p:spPr>
          <a:xfrm>
            <a:off x="9931360" y="-1052"/>
            <a:ext cx="2274866" cy="942233"/>
          </a:xfrm>
          <a:prstGeom prst="rect">
            <a:avLst/>
          </a:prstGeom>
        </p:spPr>
      </p:pic>
      <p:sp>
        <p:nvSpPr>
          <p:cNvPr id="53" name="8-Point Star 9">
            <a:extLst>
              <a:ext uri="{FF2B5EF4-FFF2-40B4-BE49-F238E27FC236}">
                <a16:creationId xmlns:a16="http://schemas.microsoft.com/office/drawing/2014/main" id="{53EAA9B4-3CDF-4881-B065-20E906C3EDBB}"/>
              </a:ext>
            </a:extLst>
          </p:cNvPr>
          <p:cNvSpPr/>
          <p:nvPr/>
        </p:nvSpPr>
        <p:spPr>
          <a:xfrm>
            <a:off x="9877746" y="1815073"/>
            <a:ext cx="2581287" cy="3812795"/>
          </a:xfrm>
          <a:prstGeom prst="star8">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r>
              <a:rPr lang="en-US" sz="2800" b="1" dirty="0"/>
              <a:t>NUS MTech Pathway:</a:t>
            </a:r>
          </a:p>
          <a:p>
            <a:pPr marL="342900" indent="-342900">
              <a:buFont typeface="Arial" panose="020B0604020202020204" pitchFamily="34" charset="0"/>
              <a:buChar char="•"/>
            </a:pPr>
            <a:endParaRPr lang="en-US" sz="1600" b="1" dirty="0"/>
          </a:p>
          <a:p>
            <a:pPr marL="342900" indent="-342900">
              <a:buFont typeface="Arial" panose="020B0604020202020204" pitchFamily="34" charset="0"/>
              <a:buChar char="•"/>
            </a:pPr>
            <a:r>
              <a:rPr lang="en-US" sz="1600" b="1" dirty="0"/>
              <a:t>1-year full time</a:t>
            </a:r>
          </a:p>
          <a:p>
            <a:pPr marL="342900" indent="-342900">
              <a:buFont typeface="Arial" panose="020B0604020202020204" pitchFamily="34" charset="0"/>
              <a:buChar char="•"/>
            </a:pPr>
            <a:endParaRPr lang="en-US" sz="1600" b="1" dirty="0"/>
          </a:p>
          <a:p>
            <a:pPr marL="342900" indent="-342900">
              <a:buFont typeface="Arial" panose="020B0604020202020204" pitchFamily="34" charset="0"/>
              <a:buChar char="•"/>
            </a:pPr>
            <a:r>
              <a:rPr lang="en-US" sz="1600" b="1" dirty="0"/>
              <a:t>2-year part time</a:t>
            </a:r>
          </a:p>
          <a:p>
            <a:pPr marL="342900" indent="-342900">
              <a:buFont typeface="Arial" panose="020B0604020202020204" pitchFamily="34" charset="0"/>
              <a:buChar char="•"/>
            </a:pPr>
            <a:endParaRPr lang="en-US" sz="1600" b="1" dirty="0"/>
          </a:p>
          <a:p>
            <a:pPr marL="342900" indent="-342900">
              <a:buFont typeface="Arial" panose="020B0604020202020204" pitchFamily="34" charset="0"/>
              <a:buChar char="•"/>
            </a:pPr>
            <a:r>
              <a:rPr lang="en-US" sz="1600" b="1" dirty="0"/>
              <a:t>7-year flexible stackable</a:t>
            </a:r>
            <a:endParaRPr lang="en-GB" sz="1600" dirty="0"/>
          </a:p>
        </p:txBody>
      </p:sp>
    </p:spTree>
    <p:extLst>
      <p:ext uri="{BB962C8B-B14F-4D97-AF65-F5344CB8AC3E}">
        <p14:creationId xmlns:p14="http://schemas.microsoft.com/office/powerpoint/2010/main" val="30982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i.warosu.org/data/biz/img/0012/12/14615430926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3"/>
          </p:nvPr>
        </p:nvSpPr>
        <p:spPr>
          <a:xfrm>
            <a:off x="192156" y="1252329"/>
            <a:ext cx="4767470" cy="2941983"/>
          </a:xfrm>
        </p:spPr>
        <p:txBody>
          <a:bodyPr>
            <a:noAutofit/>
          </a:bodyPr>
          <a:lstStyle/>
          <a:p>
            <a:pPr marL="0" indent="0">
              <a:buNone/>
            </a:pPr>
            <a:r>
              <a:rPr lang="en-SG" sz="6000" dirty="0">
                <a:solidFill>
                  <a:schemeClr val="tx1">
                    <a:lumMod val="95000"/>
                    <a:lumOff val="5000"/>
                  </a:schemeClr>
                </a:solidFill>
              </a:rPr>
              <a:t>Automation at Home</a:t>
            </a:r>
            <a:endParaRPr lang="en-SG" sz="6000" b="0" dirty="0">
              <a:solidFill>
                <a:schemeClr val="tx1">
                  <a:lumMod val="95000"/>
                  <a:lumOff val="5000"/>
                </a:schemeClr>
              </a:solidFill>
            </a:endParaRP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4</a:t>
            </a:fld>
            <a:endParaRPr lang="en-SG" dirty="0"/>
          </a:p>
        </p:txBody>
      </p:sp>
      <p:sp>
        <p:nvSpPr>
          <p:cNvPr id="6" name="Rectangle 5"/>
          <p:cNvSpPr/>
          <p:nvPr/>
        </p:nvSpPr>
        <p:spPr>
          <a:xfrm>
            <a:off x="192156" y="6552330"/>
            <a:ext cx="4933122" cy="246221"/>
          </a:xfrm>
          <a:prstGeom prst="rect">
            <a:avLst/>
          </a:prstGeom>
        </p:spPr>
        <p:txBody>
          <a:bodyPr wrap="square">
            <a:spAutoFit/>
          </a:bodyPr>
          <a:lstStyle/>
          <a:p>
            <a:pPr algn="ctr"/>
            <a:r>
              <a:rPr lang="en-GB" sz="1000" dirty="0">
                <a:solidFill>
                  <a:schemeClr val="tx1">
                    <a:lumMod val="50000"/>
                    <a:lumOff val="50000"/>
                  </a:schemeClr>
                </a:solidFill>
                <a:hlinkClick r:id="rId3"/>
              </a:rPr>
              <a:t>Source</a:t>
            </a:r>
            <a:r>
              <a:rPr lang="en-GB" sz="1000" dirty="0">
                <a:solidFill>
                  <a:schemeClr val="tx1">
                    <a:lumMod val="50000"/>
                    <a:lumOff val="50000"/>
                  </a:schemeClr>
                </a:solidFill>
              </a:rPr>
              <a:t> https://i.warosu.org/data/biz/img/0012/12/1461543092681.jpg</a:t>
            </a:r>
          </a:p>
        </p:txBody>
      </p:sp>
      <p:sp>
        <p:nvSpPr>
          <p:cNvPr id="9" name="5-Point Star 8"/>
          <p:cNvSpPr/>
          <p:nvPr/>
        </p:nvSpPr>
        <p:spPr>
          <a:xfrm>
            <a:off x="0" y="0"/>
            <a:ext cx="439449" cy="439449"/>
          </a:xfrm>
          <a:prstGeom prst="star5">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73879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7410"/>
                                        </p:tgtEl>
                                        <p:attrNameLst>
                                          <p:attrName>style.visibility</p:attrName>
                                        </p:attrNameLst>
                                      </p:cBhvr>
                                      <p:to>
                                        <p:strVal val="visible"/>
                                      </p:to>
                                    </p:set>
                                    <p:animEffect transition="in" filter="fade">
                                      <p:cBhvr>
                                        <p:cTn id="15" dur="1000"/>
                                        <p:tgtEl>
                                          <p:spTgt spid="17410"/>
                                        </p:tgtEl>
                                      </p:cBhvr>
                                    </p:animEffect>
                                    <p:anim calcmode="lin" valueType="num">
                                      <p:cBhvr>
                                        <p:cTn id="16" dur="1000" fill="hold"/>
                                        <p:tgtEl>
                                          <p:spTgt spid="17410"/>
                                        </p:tgtEl>
                                        <p:attrNameLst>
                                          <p:attrName>ppt_x</p:attrName>
                                        </p:attrNameLst>
                                      </p:cBhvr>
                                      <p:tavLst>
                                        <p:tav tm="0">
                                          <p:val>
                                            <p:strVal val="#ppt_x"/>
                                          </p:val>
                                        </p:tav>
                                        <p:tav tm="100000">
                                          <p:val>
                                            <p:strVal val="#ppt_x"/>
                                          </p:val>
                                        </p:tav>
                                      </p:tavLst>
                                    </p:anim>
                                    <p:anim calcmode="lin" valueType="num">
                                      <p:cBhvr>
                                        <p:cTn id="17" dur="1000" fill="hold"/>
                                        <p:tgtEl>
                                          <p:spTgt spid="174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519E31-5FE7-4AFB-8077-8F9917B8AC09}"/>
              </a:ext>
            </a:extLst>
          </p:cNvPr>
          <p:cNvPicPr>
            <a:picLocks noChangeAspect="1"/>
          </p:cNvPicPr>
          <p:nvPr/>
        </p:nvPicPr>
        <p:blipFill>
          <a:blip r:embed="rId3"/>
          <a:stretch>
            <a:fillRect/>
          </a:stretch>
        </p:blipFill>
        <p:spPr>
          <a:xfrm>
            <a:off x="1612647" y="253287"/>
            <a:ext cx="6573885" cy="3773323"/>
          </a:xfrm>
          <a:prstGeom prst="rect">
            <a:avLst/>
          </a:prstGeom>
          <a:ln>
            <a:noFill/>
          </a:ln>
          <a:effectLst>
            <a:outerShdw blurRad="190500" algn="tl" rotWithShape="0">
              <a:srgbClr val="000000">
                <a:alpha val="70000"/>
              </a:srgbClr>
            </a:outerShdw>
          </a:effectLst>
        </p:spPr>
      </p:pic>
      <p:pic>
        <p:nvPicPr>
          <p:cNvPr id="12290" name="Picture 2" descr="https://www.scu.edu/media/institutional-pages/news-amp-events/gradcap760480-760x473-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1080" y="4997204"/>
            <a:ext cx="1190075" cy="74066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6"/>
          </p:nvPr>
        </p:nvSpPr>
        <p:spPr/>
        <p:txBody>
          <a:bodyPr/>
          <a:lstStyle/>
          <a:p>
            <a:fld id="{2F63C605-4FC6-46DE-BC90-871762EA3F52}" type="slidenum">
              <a:rPr lang="en-SG" smtClean="0"/>
              <a:pPr/>
              <a:t>40</a:t>
            </a:fld>
            <a:endParaRPr lang="en-SG" dirty="0"/>
          </a:p>
        </p:txBody>
      </p:sp>
      <p:pic>
        <p:nvPicPr>
          <p:cNvPr id="3" name="Picture 2"/>
          <p:cNvPicPr>
            <a:picLocks noChangeAspect="1"/>
          </p:cNvPicPr>
          <p:nvPr/>
        </p:nvPicPr>
        <p:blipFill>
          <a:blip r:embed="rId5"/>
          <a:stretch>
            <a:fillRect/>
          </a:stretch>
        </p:blipFill>
        <p:spPr>
          <a:xfrm>
            <a:off x="526213" y="4238391"/>
            <a:ext cx="8296832" cy="2254484"/>
          </a:xfrm>
          <a:prstGeom prst="rect">
            <a:avLst/>
          </a:prstGeom>
          <a:ln>
            <a:noFill/>
          </a:ln>
          <a:effectLst>
            <a:outerShdw blurRad="190500" algn="tl" rotWithShape="0">
              <a:srgbClr val="000000">
                <a:alpha val="70000"/>
              </a:srgbClr>
            </a:outerShdw>
          </a:effectLst>
        </p:spPr>
      </p:pic>
      <p:sp>
        <p:nvSpPr>
          <p:cNvPr id="6" name="Footer Placeholder 7"/>
          <p:cNvSpPr>
            <a:spLocks noGrp="1"/>
          </p:cNvSpPr>
          <p:nvPr>
            <p:ph type="ftr" sz="quarter" idx="15"/>
          </p:nvPr>
        </p:nvSpPr>
        <p:spPr>
          <a:xfrm>
            <a:off x="7238446" y="6492875"/>
            <a:ext cx="3872141" cy="365125"/>
          </a:xfrm>
        </p:spPr>
        <p:txBody>
          <a:bodyPr/>
          <a:lstStyle/>
          <a:p>
            <a:pPr algn="l"/>
            <a:r>
              <a:rPr lang="en-SG" sz="1050" dirty="0"/>
              <a:t>© National University of Singapore. All Rights Reserved</a:t>
            </a:r>
            <a:endParaRPr lang="en-SG" sz="1400" dirty="0"/>
          </a:p>
        </p:txBody>
      </p:sp>
      <p:sp>
        <p:nvSpPr>
          <p:cNvPr id="7" name="Rectangle 6"/>
          <p:cNvSpPr/>
          <p:nvPr/>
        </p:nvSpPr>
        <p:spPr>
          <a:xfrm>
            <a:off x="2864878" y="4327291"/>
            <a:ext cx="3619500" cy="307370"/>
          </a:xfrm>
          <a:prstGeom prst="rect">
            <a:avLst/>
          </a:prstGeom>
          <a:noFill/>
          <a:ln w="3810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
        <p:nvSpPr>
          <p:cNvPr id="4" name="8-Point Star 3"/>
          <p:cNvSpPr/>
          <p:nvPr/>
        </p:nvSpPr>
        <p:spPr>
          <a:xfrm>
            <a:off x="9269981" y="3251736"/>
            <a:ext cx="1562101" cy="1028164"/>
          </a:xfrm>
          <a:prstGeom prst="star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400" dirty="0"/>
              <a:t>Capstone Project</a:t>
            </a:r>
            <a:endParaRPr lang="en-GB" sz="1400" dirty="0"/>
          </a:p>
        </p:txBody>
      </p:sp>
      <p:sp>
        <p:nvSpPr>
          <p:cNvPr id="10" name="8-Point Star 9"/>
          <p:cNvSpPr/>
          <p:nvPr/>
        </p:nvSpPr>
        <p:spPr>
          <a:xfrm>
            <a:off x="9269981" y="1358900"/>
            <a:ext cx="1562101" cy="1028164"/>
          </a:xfrm>
          <a:prstGeom prst="star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200" b="1" dirty="0"/>
              <a:t>4 </a:t>
            </a:r>
            <a:r>
              <a:rPr lang="en-SG" sz="1200" dirty="0"/>
              <a:t>Certificates Courses (Pillars)</a:t>
            </a:r>
            <a:endParaRPr lang="en-GB" sz="1200" dirty="0"/>
          </a:p>
        </p:txBody>
      </p:sp>
      <p:sp>
        <p:nvSpPr>
          <p:cNvPr id="11" name="8-Point Star 10"/>
          <p:cNvSpPr/>
          <p:nvPr/>
        </p:nvSpPr>
        <p:spPr>
          <a:xfrm>
            <a:off x="9269981" y="5144573"/>
            <a:ext cx="1562101" cy="1028164"/>
          </a:xfrm>
          <a:prstGeom prst="star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1400" dirty="0"/>
              <a:t>NUS Master Degree</a:t>
            </a:r>
            <a:endParaRPr lang="en-GB" sz="1400" dirty="0"/>
          </a:p>
        </p:txBody>
      </p:sp>
      <p:sp>
        <p:nvSpPr>
          <p:cNvPr id="8" name="Plus 7"/>
          <p:cNvSpPr/>
          <p:nvPr/>
        </p:nvSpPr>
        <p:spPr>
          <a:xfrm>
            <a:off x="9745075" y="2495785"/>
            <a:ext cx="608582" cy="595882"/>
          </a:xfrm>
          <a:prstGeom prst="mathPlu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2" name="Equal 11"/>
          <p:cNvSpPr/>
          <p:nvPr/>
        </p:nvSpPr>
        <p:spPr>
          <a:xfrm>
            <a:off x="9745075" y="4388622"/>
            <a:ext cx="608582" cy="595882"/>
          </a:xfrm>
          <a:prstGeom prst="mathEqual">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solidFill>
                <a:schemeClr val="dk1"/>
              </a:solidFill>
            </a:endParaRPr>
          </a:p>
        </p:txBody>
      </p:sp>
    </p:spTree>
    <p:extLst>
      <p:ext uri="{BB962C8B-B14F-4D97-AF65-F5344CB8AC3E}">
        <p14:creationId xmlns:p14="http://schemas.microsoft.com/office/powerpoint/2010/main" val="78445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12290"/>
                                        </p:tgtEl>
                                        <p:attrNameLst>
                                          <p:attrName>style.visibility</p:attrName>
                                        </p:attrNameLst>
                                      </p:cBhvr>
                                      <p:to>
                                        <p:strVal val="visible"/>
                                      </p:to>
                                    </p:set>
                                    <p:animEffect transition="in" filter="fade">
                                      <p:cBhvr>
                                        <p:cTn id="40" dur="1000"/>
                                        <p:tgtEl>
                                          <p:spTgt spid="12290"/>
                                        </p:tgtEl>
                                      </p:cBhvr>
                                    </p:animEffect>
                                    <p:anim calcmode="lin" valueType="num">
                                      <p:cBhvr>
                                        <p:cTn id="41" dur="1000" fill="hold"/>
                                        <p:tgtEl>
                                          <p:spTgt spid="12290"/>
                                        </p:tgtEl>
                                        <p:attrNameLst>
                                          <p:attrName>ppt_x</p:attrName>
                                        </p:attrNameLst>
                                      </p:cBhvr>
                                      <p:tavLst>
                                        <p:tav tm="0">
                                          <p:val>
                                            <p:strVal val="#ppt_x"/>
                                          </p:val>
                                        </p:tav>
                                        <p:tav tm="100000">
                                          <p:val>
                                            <p:strVal val="#ppt_x"/>
                                          </p:val>
                                        </p:tav>
                                      </p:tavLst>
                                    </p:anim>
                                    <p:anim calcmode="lin" valueType="num">
                                      <p:cBhvr>
                                        <p:cTn id="42" dur="1000" fill="hold"/>
                                        <p:tgtEl>
                                          <p:spTgt spid="1229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10" grpId="0" animBg="1"/>
      <p:bldP spid="11" grpId="0" animBg="1"/>
      <p:bldP spid="8"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394736" y="1133456"/>
            <a:ext cx="4394264" cy="5078313"/>
          </a:xfrm>
          <a:prstGeom prst="rect">
            <a:avLst/>
          </a:prstGeom>
          <a:noFill/>
        </p:spPr>
        <p:txBody>
          <a:bodyPr wrap="square" rtlCol="0">
            <a:spAutoFit/>
          </a:bodyPr>
          <a:lstStyle/>
          <a:p>
            <a:pPr>
              <a:lnSpc>
                <a:spcPct val="150000"/>
              </a:lnSpc>
            </a:pPr>
            <a:r>
              <a:rPr lang="en-US" altLang="en-US">
                <a:latin typeface="Century Gothic" panose="020B0502020202020204" pitchFamily="34" charset="0"/>
                <a:cs typeface="Arial" panose="020B0604020202020204" pitchFamily="34" charset="0"/>
              </a:rPr>
              <a:t>www.iss.nus.edu.sg</a:t>
            </a:r>
          </a:p>
          <a:p>
            <a:pPr>
              <a:lnSpc>
                <a:spcPct val="150000"/>
              </a:lnSpc>
            </a:pPr>
            <a:endParaRPr lang="en-US" altLang="en-US">
              <a:latin typeface="Century Gothic" panose="020B0502020202020204" pitchFamily="34" charset="0"/>
              <a:cs typeface="Arial" panose="020B0604020202020204" pitchFamily="34" charset="0"/>
            </a:endParaRPr>
          </a:p>
          <a:p>
            <a:pPr>
              <a:lnSpc>
                <a:spcPct val="150000"/>
              </a:lnSpc>
            </a:pPr>
            <a:r>
              <a:rPr lang="en-SG" altLang="en-US">
                <a:latin typeface="Century Gothic" panose="020B0502020202020204" pitchFamily="34" charset="0"/>
                <a:cs typeface="Arial" panose="020B0604020202020204" pitchFamily="34" charset="0"/>
              </a:rPr>
              <a:t>www.facebook.com/ISS.NUS</a:t>
            </a:r>
          </a:p>
          <a:p>
            <a:pPr>
              <a:lnSpc>
                <a:spcPct val="150000"/>
              </a:lnSpc>
            </a:pPr>
            <a:endParaRPr lang="en-SG" altLang="en-US">
              <a:latin typeface="Century Gothic" panose="020B0502020202020204" pitchFamily="34" charset="0"/>
              <a:cs typeface="Arial" panose="020B0604020202020204" pitchFamily="34" charset="0"/>
            </a:endParaRPr>
          </a:p>
          <a:p>
            <a:pPr>
              <a:lnSpc>
                <a:spcPct val="150000"/>
              </a:lnSpc>
            </a:pPr>
            <a:r>
              <a:rPr lang="en-SG" altLang="en-US">
                <a:latin typeface="Century Gothic" panose="020B0502020202020204" pitchFamily="34" charset="0"/>
                <a:cs typeface="Arial" panose="020B0604020202020204" pitchFamily="34" charset="0"/>
              </a:rPr>
              <a:t>twitter.com/ISSNUS</a:t>
            </a:r>
          </a:p>
          <a:p>
            <a:pPr>
              <a:lnSpc>
                <a:spcPct val="150000"/>
              </a:lnSpc>
            </a:pPr>
            <a:endParaRPr lang="en-SG" altLang="en-US">
              <a:latin typeface="Century Gothic" panose="020B0502020202020204" pitchFamily="34" charset="0"/>
              <a:cs typeface="Arial" panose="020B0604020202020204" pitchFamily="34" charset="0"/>
            </a:endParaRPr>
          </a:p>
          <a:p>
            <a:pPr>
              <a:lnSpc>
                <a:spcPct val="150000"/>
              </a:lnSpc>
            </a:pPr>
            <a:r>
              <a:rPr lang="en-SG" altLang="en-US">
                <a:latin typeface="Century Gothic" panose="020B0502020202020204" pitchFamily="34" charset="0"/>
                <a:cs typeface="Arial" panose="020B0604020202020204" pitchFamily="34" charset="0"/>
              </a:rPr>
              <a:t>@iss.nus</a:t>
            </a:r>
          </a:p>
          <a:p>
            <a:pPr>
              <a:lnSpc>
                <a:spcPct val="150000"/>
              </a:lnSpc>
            </a:pPr>
            <a:endParaRPr lang="en-SG" altLang="en-US">
              <a:latin typeface="Century Gothic" panose="020B0502020202020204" pitchFamily="34" charset="0"/>
              <a:cs typeface="Arial" panose="020B0604020202020204" pitchFamily="34" charset="0"/>
            </a:endParaRPr>
          </a:p>
          <a:p>
            <a:pPr>
              <a:lnSpc>
                <a:spcPct val="150000"/>
              </a:lnSpc>
            </a:pPr>
            <a:r>
              <a:rPr lang="en-SG" altLang="en-US">
                <a:latin typeface="Century Gothic" panose="020B0502020202020204" pitchFamily="34" charset="0"/>
                <a:cs typeface="Arial" panose="020B0604020202020204" pitchFamily="34" charset="0"/>
              </a:rPr>
              <a:t>www.linkedin.com/company/iss_nus</a:t>
            </a:r>
          </a:p>
          <a:p>
            <a:pPr>
              <a:lnSpc>
                <a:spcPct val="150000"/>
              </a:lnSpc>
            </a:pPr>
            <a:endParaRPr lang="en-SG" altLang="en-US">
              <a:solidFill>
                <a:schemeClr val="accent1">
                  <a:lumMod val="50000"/>
                </a:schemeClr>
              </a:solidFill>
              <a:latin typeface="Century Gothic" panose="020B0502020202020204" pitchFamily="34" charset="0"/>
              <a:cs typeface="Arial" panose="020B0604020202020204" pitchFamily="34" charset="0"/>
            </a:endParaRPr>
          </a:p>
          <a:p>
            <a:pPr>
              <a:lnSpc>
                <a:spcPct val="150000"/>
              </a:lnSpc>
            </a:pPr>
            <a:r>
              <a:rPr lang="en-SG">
                <a:latin typeface="Century Gothic" panose="020B0502020202020204" pitchFamily="34" charset="0"/>
              </a:rPr>
              <a:t>youtube.com/user/</a:t>
            </a:r>
            <a:r>
              <a:rPr lang="en-SG" err="1">
                <a:latin typeface="Century Gothic" panose="020B0502020202020204" pitchFamily="34" charset="0"/>
              </a:rPr>
              <a:t>TheISSNUS</a:t>
            </a:r>
            <a:r>
              <a:rPr lang="en-SG">
                <a:latin typeface="Century Gothic" panose="020B0502020202020204" pitchFamily="34" charset="0"/>
              </a:rPr>
              <a:t>/</a:t>
            </a:r>
            <a:endParaRPr lang="en-US" altLang="en-US">
              <a:solidFill>
                <a:schemeClr val="accent1">
                  <a:lumMod val="50000"/>
                </a:schemeClr>
              </a:solidFill>
              <a:latin typeface="Arial" panose="020B0604020202020204" pitchFamily="34" charset="0"/>
              <a:cs typeface="Arial" panose="020B0604020202020204" pitchFamily="34" charset="0"/>
            </a:endParaRPr>
          </a:p>
          <a:p>
            <a:pPr>
              <a:lnSpc>
                <a:spcPct val="150000"/>
              </a:lnSpc>
            </a:pPr>
            <a:endParaRPr lang="en-SG"/>
          </a:p>
        </p:txBody>
      </p:sp>
      <p:grpSp>
        <p:nvGrpSpPr>
          <p:cNvPr id="16" name="Group 15"/>
          <p:cNvGrpSpPr/>
          <p:nvPr/>
        </p:nvGrpSpPr>
        <p:grpSpPr>
          <a:xfrm>
            <a:off x="6762832" y="1098317"/>
            <a:ext cx="631904" cy="570110"/>
            <a:chOff x="5400784" y="2442555"/>
            <a:chExt cx="631904" cy="57011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1681" y="2442555"/>
              <a:ext cx="570110" cy="570110"/>
            </a:xfrm>
            <a:prstGeom prst="rect">
              <a:avLst/>
            </a:prstGeom>
          </p:spPr>
        </p:pic>
        <p:sp>
          <p:nvSpPr>
            <p:cNvPr id="15" name="TextBox 14"/>
            <p:cNvSpPr txBox="1"/>
            <p:nvPr/>
          </p:nvSpPr>
          <p:spPr>
            <a:xfrm>
              <a:off x="5400784" y="2573721"/>
              <a:ext cx="631904" cy="307777"/>
            </a:xfrm>
            <a:prstGeom prst="rect">
              <a:avLst/>
            </a:prstGeom>
            <a:noFill/>
          </p:spPr>
          <p:txBody>
            <a:bodyPr wrap="none" rtlCol="0">
              <a:spAutoFit/>
            </a:bodyPr>
            <a:lstStyle/>
            <a:p>
              <a:r>
                <a:rPr lang="en-SG" sz="1400">
                  <a:solidFill>
                    <a:schemeClr val="bg1"/>
                  </a:solidFill>
                  <a:latin typeface="Century Gothic" panose="020B0502020202020204" pitchFamily="34" charset="0"/>
                </a:rPr>
                <a:t>www</a:t>
              </a:r>
            </a:p>
          </p:txBody>
        </p:sp>
      </p:gr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4042" y="1998891"/>
            <a:ext cx="469484" cy="4694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2667" y="2839443"/>
            <a:ext cx="477485" cy="477485"/>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4261" y="4487944"/>
            <a:ext cx="433244" cy="433244"/>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8917" y="3659421"/>
            <a:ext cx="445638" cy="445638"/>
          </a:xfrm>
          <a:prstGeom prst="rect">
            <a:avLst/>
          </a:prstGeom>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l="16662" r="14831"/>
          <a:stretch/>
        </p:blipFill>
        <p:spPr>
          <a:xfrm>
            <a:off x="13251" y="979607"/>
            <a:ext cx="6229686" cy="5115117"/>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4580" y="5304073"/>
            <a:ext cx="484708" cy="484708"/>
          </a:xfrm>
          <a:prstGeom prst="rect">
            <a:avLst/>
          </a:prstGeom>
        </p:spPr>
      </p:pic>
    </p:spTree>
    <p:extLst>
      <p:ext uri="{BB962C8B-B14F-4D97-AF65-F5344CB8AC3E}">
        <p14:creationId xmlns:p14="http://schemas.microsoft.com/office/powerpoint/2010/main" val="192287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42</a:t>
            </a:fld>
            <a:endParaRPr lang="en-SG" dirty="0"/>
          </a:p>
        </p:txBody>
      </p:sp>
      <p:pic>
        <p:nvPicPr>
          <p:cNvPr id="6" name="Picture 2" descr="Seven Strategies for Handling Difficult Questions - What to Say When You  Don't Know the Answer - ProEdge Skills, Inc.">
            <a:extLst>
              <a:ext uri="{FF2B5EF4-FFF2-40B4-BE49-F238E27FC236}">
                <a16:creationId xmlns:a16="http://schemas.microsoft.com/office/drawing/2014/main" id="{9238F78E-7822-44DE-9A1D-EB7427DF6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047750"/>
            <a:ext cx="7620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A3E9276-015D-49C7-B97F-5BA01333C62C}"/>
              </a:ext>
            </a:extLst>
          </p:cNvPr>
          <p:cNvSpPr/>
          <p:nvPr/>
        </p:nvSpPr>
        <p:spPr>
          <a:xfrm>
            <a:off x="838199" y="6407112"/>
            <a:ext cx="5183429" cy="400110"/>
          </a:xfrm>
          <a:prstGeom prst="rect">
            <a:avLst/>
          </a:prstGeom>
        </p:spPr>
        <p:txBody>
          <a:bodyPr wrap="square">
            <a:spAutoFit/>
          </a:bodyPr>
          <a:lstStyle/>
          <a:p>
            <a:r>
              <a:rPr lang="en-SG" sz="1000" dirty="0">
                <a:solidFill>
                  <a:schemeClr val="tx1">
                    <a:lumMod val="50000"/>
                    <a:lumOff val="50000"/>
                  </a:schemeClr>
                </a:solidFill>
              </a:rPr>
              <a:t>Source: https://www.proedgeskills.com/wp-content/uploads/2018/01/ps-questions-answers-800-500.jpg</a:t>
            </a:r>
          </a:p>
        </p:txBody>
      </p:sp>
    </p:spTree>
    <p:extLst>
      <p:ext uri="{BB962C8B-B14F-4D97-AF65-F5344CB8AC3E}">
        <p14:creationId xmlns:p14="http://schemas.microsoft.com/office/powerpoint/2010/main" val="379929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43</a:t>
            </a:fld>
            <a:endParaRPr lang="en-SG" dirty="0"/>
          </a:p>
        </p:txBody>
      </p:sp>
      <p:sp>
        <p:nvSpPr>
          <p:cNvPr id="6" name="Title 1"/>
          <p:cNvSpPr txBox="1">
            <a:spLocks/>
          </p:cNvSpPr>
          <p:nvPr/>
        </p:nvSpPr>
        <p:spPr>
          <a:xfrm>
            <a:off x="984635" y="3078059"/>
            <a:ext cx="11207365" cy="128023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nSpc>
                <a:spcPct val="110000"/>
              </a:lnSpc>
            </a:pPr>
            <a:r>
              <a:rPr lang="en-US" sz="4400" dirty="0"/>
              <a:t>The End</a:t>
            </a:r>
            <a:endParaRPr lang="en-GB" sz="4100" cap="all" dirty="0"/>
          </a:p>
        </p:txBody>
      </p:sp>
    </p:spTree>
    <p:extLst>
      <p:ext uri="{BB962C8B-B14F-4D97-AF65-F5344CB8AC3E}">
        <p14:creationId xmlns:p14="http://schemas.microsoft.com/office/powerpoint/2010/main" val="1793731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5</a:t>
            </a:fld>
            <a:endParaRPr lang="en-SG" dirty="0"/>
          </a:p>
        </p:txBody>
      </p:sp>
      <p:pic>
        <p:nvPicPr>
          <p:cNvPr id="1433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2516" y="0"/>
            <a:ext cx="6492878" cy="64928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0" y="0"/>
            <a:ext cx="12192000" cy="545561"/>
          </a:xfrm>
        </p:spPr>
        <p:txBody>
          <a:bodyPr>
            <a:normAutofit/>
          </a:bodyPr>
          <a:lstStyle/>
          <a:p>
            <a:r>
              <a:rPr lang="en-SG" dirty="0">
                <a:solidFill>
                  <a:schemeClr val="tx1">
                    <a:lumMod val="95000"/>
                    <a:lumOff val="5000"/>
                  </a:schemeClr>
                </a:solidFill>
              </a:rPr>
              <a:t>Air-Con?</a:t>
            </a:r>
            <a:endParaRPr lang="en-GB" sz="2200" cap="all" dirty="0">
              <a:solidFill>
                <a:schemeClr val="tx1">
                  <a:lumMod val="95000"/>
                  <a:lumOff val="5000"/>
                </a:schemeClr>
              </a:solidFill>
            </a:endParaRPr>
          </a:p>
        </p:txBody>
      </p:sp>
      <p:sp>
        <p:nvSpPr>
          <p:cNvPr id="7" name="5-Point Star 6"/>
          <p:cNvSpPr/>
          <p:nvPr/>
        </p:nvSpPr>
        <p:spPr>
          <a:xfrm>
            <a:off x="0" y="0"/>
            <a:ext cx="439449" cy="439449"/>
          </a:xfrm>
          <a:prstGeom prst="star5">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8655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media1.giphy.com/media/KURFE7gU3qJuE/giph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6</a:t>
            </a:fld>
            <a:endParaRPr lang="en-SG" dirty="0"/>
          </a:p>
        </p:txBody>
      </p:sp>
      <p:sp>
        <p:nvSpPr>
          <p:cNvPr id="6" name="Title 1"/>
          <p:cNvSpPr>
            <a:spLocks noGrp="1"/>
          </p:cNvSpPr>
          <p:nvPr>
            <p:ph type="title"/>
          </p:nvPr>
        </p:nvSpPr>
        <p:spPr>
          <a:xfrm>
            <a:off x="0" y="0"/>
            <a:ext cx="12192000" cy="545561"/>
          </a:xfrm>
        </p:spPr>
        <p:txBody>
          <a:bodyPr>
            <a:normAutofit/>
          </a:bodyPr>
          <a:lstStyle/>
          <a:p>
            <a:r>
              <a:rPr lang="en-SG" dirty="0">
                <a:solidFill>
                  <a:schemeClr val="bg1"/>
                </a:solidFill>
              </a:rPr>
              <a:t>Robotic Vacuum? </a:t>
            </a:r>
            <a:endParaRPr lang="en-GB" sz="2200" cap="all" dirty="0">
              <a:solidFill>
                <a:schemeClr val="bg1"/>
              </a:solidFill>
            </a:endParaRPr>
          </a:p>
        </p:txBody>
      </p:sp>
      <p:sp>
        <p:nvSpPr>
          <p:cNvPr id="7" name="5-Point Star 6"/>
          <p:cNvSpPr/>
          <p:nvPr/>
        </p:nvSpPr>
        <p:spPr>
          <a:xfrm>
            <a:off x="0" y="0"/>
            <a:ext cx="439449" cy="439449"/>
          </a:xfrm>
          <a:prstGeom prst="star5">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641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81C604-1F18-4D89-AEB6-95A7D0C4DFA7}"/>
              </a:ext>
            </a:extLst>
          </p:cNvPr>
          <p:cNvPicPr>
            <a:picLocks noChangeAspect="1"/>
          </p:cNvPicPr>
          <p:nvPr/>
        </p:nvPicPr>
        <p:blipFill>
          <a:blip r:embed="rId2"/>
          <a:stretch>
            <a:fillRect/>
          </a:stretch>
        </p:blipFill>
        <p:spPr>
          <a:xfrm>
            <a:off x="9376488" y="4845054"/>
            <a:ext cx="2438400" cy="1647825"/>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normAutofit/>
          </a:bodyPr>
          <a:lstStyle/>
          <a:p>
            <a:r>
              <a:rPr lang="en-US" dirty="0"/>
              <a:t>1.1 Overview : Automaton History</a:t>
            </a:r>
            <a:endParaRPr lang="en-GB" cap="all" dirty="0"/>
          </a:p>
        </p:txBody>
      </p:sp>
      <p:sp>
        <p:nvSpPr>
          <p:cNvPr id="3" name="Content Placeholder 2"/>
          <p:cNvSpPr>
            <a:spLocks noGrp="1"/>
          </p:cNvSpPr>
          <p:nvPr>
            <p:ph sz="quarter" idx="13"/>
          </p:nvPr>
        </p:nvSpPr>
        <p:spPr>
          <a:xfrm>
            <a:off x="838200" y="1182208"/>
            <a:ext cx="5698788" cy="5310671"/>
          </a:xfrm>
        </p:spPr>
        <p:txBody>
          <a:bodyPr>
            <a:normAutofit fontScale="92500" lnSpcReduction="10000"/>
          </a:bodyPr>
          <a:lstStyle/>
          <a:p>
            <a:r>
              <a:rPr lang="en-US" sz="3200" dirty="0">
                <a:solidFill>
                  <a:schemeClr val="accent2"/>
                </a:solidFill>
              </a:rPr>
              <a:t>The evolution of task automation</a:t>
            </a:r>
          </a:p>
          <a:p>
            <a:pPr lvl="1"/>
            <a:r>
              <a:rPr lang="en-US" sz="2800" dirty="0">
                <a:solidFill>
                  <a:schemeClr val="accent2"/>
                </a:solidFill>
              </a:rPr>
              <a:t>Mayans automating water transportation via aqueducts</a:t>
            </a:r>
          </a:p>
          <a:p>
            <a:pPr lvl="1"/>
            <a:endParaRPr lang="en-US" sz="2800" dirty="0">
              <a:solidFill>
                <a:schemeClr val="accent2"/>
              </a:solidFill>
            </a:endParaRPr>
          </a:p>
          <a:p>
            <a:pPr lvl="1"/>
            <a:r>
              <a:rPr lang="en-US" sz="2800" dirty="0">
                <a:solidFill>
                  <a:schemeClr val="accent2"/>
                </a:solidFill>
              </a:rPr>
              <a:t>Henry Ford’s automation of the mechanical assembly line</a:t>
            </a:r>
          </a:p>
          <a:p>
            <a:pPr lvl="1"/>
            <a:endParaRPr lang="en-US" sz="2800" dirty="0">
              <a:solidFill>
                <a:schemeClr val="accent2"/>
              </a:solidFill>
            </a:endParaRPr>
          </a:p>
          <a:p>
            <a:pPr lvl="1"/>
            <a:r>
              <a:rPr lang="en-US" sz="2800" dirty="0">
                <a:solidFill>
                  <a:schemeClr val="accent2"/>
                </a:solidFill>
              </a:rPr>
              <a:t>Now: New age of intelligent automation.</a:t>
            </a:r>
            <a:endParaRPr lang="en-SG" sz="2800" b="0" dirty="0">
              <a:solidFill>
                <a:schemeClr val="accent2"/>
              </a:solidFill>
            </a:endParaRP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7</a:t>
            </a:fld>
            <a:endParaRPr lang="en-SG" dirty="0"/>
          </a:p>
        </p:txBody>
      </p:sp>
      <p:sp>
        <p:nvSpPr>
          <p:cNvPr id="6" name="Rectangle 5">
            <a:extLst>
              <a:ext uri="{FF2B5EF4-FFF2-40B4-BE49-F238E27FC236}">
                <a16:creationId xmlns:a16="http://schemas.microsoft.com/office/drawing/2014/main" id="{1445011A-6E54-463C-A7BA-9AD2CD1F84F1}"/>
              </a:ext>
            </a:extLst>
          </p:cNvPr>
          <p:cNvSpPr/>
          <p:nvPr/>
        </p:nvSpPr>
        <p:spPr>
          <a:xfrm>
            <a:off x="9638754" y="1049332"/>
            <a:ext cx="2293270" cy="1323439"/>
          </a:xfrm>
          <a:prstGeom prst="rect">
            <a:avLst/>
          </a:prstGeom>
        </p:spPr>
        <p:txBody>
          <a:bodyPr wrap="square">
            <a:spAutoFit/>
          </a:bodyPr>
          <a:lstStyle/>
          <a:p>
            <a:r>
              <a:rPr lang="en-SG" sz="1000" dirty="0">
                <a:solidFill>
                  <a:schemeClr val="tx1">
                    <a:lumMod val="50000"/>
                    <a:lumOff val="50000"/>
                  </a:schemeClr>
                </a:solidFill>
              </a:rPr>
              <a:t>Source</a:t>
            </a:r>
          </a:p>
          <a:p>
            <a:r>
              <a:rPr lang="en-SG" sz="10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https://direct.astutesolutions.com/wp-content/uploads/2020/11/mayan-aqueducts-e1605620293474.jpg</a:t>
            </a:r>
            <a:endParaRPr lang="en-SG" sz="1000" dirty="0">
              <a:solidFill>
                <a:schemeClr val="tx1">
                  <a:lumMod val="50000"/>
                  <a:lumOff val="50000"/>
                </a:schemeClr>
              </a:solidFill>
            </a:endParaRPr>
          </a:p>
          <a:p>
            <a:r>
              <a:rPr lang="en-SG" sz="1000"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https://upload.wikimedia.org/wikipedia/commons/d/d6/A-line1913.jpg</a:t>
            </a:r>
            <a:endParaRPr lang="en-SG" sz="1000" dirty="0">
              <a:solidFill>
                <a:schemeClr val="tx1">
                  <a:lumMod val="50000"/>
                  <a:lumOff val="50000"/>
                </a:schemeClr>
              </a:solidFill>
            </a:endParaRPr>
          </a:p>
        </p:txBody>
      </p:sp>
      <p:pic>
        <p:nvPicPr>
          <p:cNvPr id="1028" name="Picture 4" descr="https://upload.wikimedia.org/wikipedia/commons/d/d6/A-line1913.jpg">
            <a:extLst>
              <a:ext uri="{FF2B5EF4-FFF2-40B4-BE49-F238E27FC236}">
                <a16:creationId xmlns:a16="http://schemas.microsoft.com/office/drawing/2014/main" id="{0CD760DF-E650-43EB-904F-B8BD3CC5B8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1011" y="2952795"/>
            <a:ext cx="2444677" cy="16497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F66601C-7EAB-4F70-9D77-C41299D863F5}"/>
              </a:ext>
            </a:extLst>
          </p:cNvPr>
          <p:cNvPicPr>
            <a:picLocks noChangeAspect="1"/>
          </p:cNvPicPr>
          <p:nvPr/>
        </p:nvPicPr>
        <p:blipFill>
          <a:blip r:embed="rId6"/>
          <a:stretch>
            <a:fillRect/>
          </a:stretch>
        </p:blipFill>
        <p:spPr>
          <a:xfrm>
            <a:off x="6938089" y="1049332"/>
            <a:ext cx="2438399" cy="16609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510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1000"/>
                                        <p:tgtEl>
                                          <p:spTgt spid="1028"/>
                                        </p:tgtEl>
                                      </p:cBhvr>
                                    </p:animEffect>
                                    <p:anim calcmode="lin" valueType="num">
                                      <p:cBhvr>
                                        <p:cTn id="36" dur="1000" fill="hold"/>
                                        <p:tgtEl>
                                          <p:spTgt spid="1028"/>
                                        </p:tgtEl>
                                        <p:attrNameLst>
                                          <p:attrName>ppt_x</p:attrName>
                                        </p:attrNameLst>
                                      </p:cBhvr>
                                      <p:tavLst>
                                        <p:tav tm="0">
                                          <p:val>
                                            <p:strVal val="#ppt_x"/>
                                          </p:val>
                                        </p:tav>
                                        <p:tav tm="100000">
                                          <p:val>
                                            <p:strVal val="#ppt_x"/>
                                          </p:val>
                                        </p:tav>
                                      </p:tavLst>
                                    </p:anim>
                                    <p:anim calcmode="lin" valueType="num">
                                      <p:cBhvr>
                                        <p:cTn id="37"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1.1 Overview : Business Automaton</a:t>
            </a:r>
            <a:endParaRPr lang="en-GB" cap="all" dirty="0"/>
          </a:p>
        </p:txBody>
      </p:sp>
      <p:sp>
        <p:nvSpPr>
          <p:cNvPr id="3" name="Content Placeholder 2"/>
          <p:cNvSpPr>
            <a:spLocks noGrp="1"/>
          </p:cNvSpPr>
          <p:nvPr>
            <p:ph sz="quarter" idx="13"/>
          </p:nvPr>
        </p:nvSpPr>
        <p:spPr>
          <a:xfrm>
            <a:off x="397212" y="1182208"/>
            <a:ext cx="5698788" cy="4410070"/>
          </a:xfrm>
        </p:spPr>
        <p:txBody>
          <a:bodyPr>
            <a:normAutofit fontScale="77500" lnSpcReduction="20000"/>
          </a:bodyPr>
          <a:lstStyle/>
          <a:p>
            <a:pPr marL="0" indent="0">
              <a:buNone/>
            </a:pPr>
            <a:r>
              <a:rPr lang="en-US" sz="3100" dirty="0">
                <a:solidFill>
                  <a:schemeClr val="accent2"/>
                </a:solidFill>
              </a:rPr>
              <a:t>What's </a:t>
            </a:r>
            <a:r>
              <a:rPr lang="en-US" sz="3100">
                <a:solidFill>
                  <a:schemeClr val="accent2"/>
                </a:solidFill>
              </a:rPr>
              <a:t>Automation?</a:t>
            </a:r>
            <a:r>
              <a:rPr lang="en-US" sz="3200">
                <a:solidFill>
                  <a:schemeClr val="accent2"/>
                </a:solidFill>
              </a:rPr>
              <a:t>		</a:t>
            </a:r>
            <a:endParaRPr lang="en-US" sz="3200" b="0" dirty="0">
              <a:solidFill>
                <a:schemeClr val="accent2"/>
              </a:solidFill>
            </a:endParaRPr>
          </a:p>
          <a:p>
            <a:r>
              <a:rPr lang="en-US" sz="2600" b="0" dirty="0">
                <a:solidFill>
                  <a:schemeClr val="accent2"/>
                </a:solidFill>
              </a:rPr>
              <a:t>Automation is the technology by which a process or procedure is performed with </a:t>
            </a:r>
            <a:r>
              <a:rPr lang="en-US" sz="2600" dirty="0">
                <a:solidFill>
                  <a:schemeClr val="accent1"/>
                </a:solidFill>
              </a:rPr>
              <a:t>minimal</a:t>
            </a:r>
            <a:r>
              <a:rPr lang="en-US" sz="2600" b="0" dirty="0">
                <a:solidFill>
                  <a:schemeClr val="accent2"/>
                </a:solidFill>
              </a:rPr>
              <a:t> human </a:t>
            </a:r>
            <a:r>
              <a:rPr lang="en-US" sz="2600" b="0">
                <a:solidFill>
                  <a:schemeClr val="accent2"/>
                </a:solidFill>
              </a:rPr>
              <a:t>assistance.	</a:t>
            </a:r>
            <a:r>
              <a:rPr lang="en-US" sz="3200" b="0">
                <a:solidFill>
                  <a:schemeClr val="accent2"/>
                </a:solidFill>
              </a:rPr>
              <a:t>	</a:t>
            </a:r>
            <a:endParaRPr lang="en-US" sz="3200" dirty="0">
              <a:solidFill>
                <a:schemeClr val="accent2"/>
              </a:solidFill>
            </a:endParaRPr>
          </a:p>
          <a:p>
            <a:pPr marL="0" indent="0">
              <a:buNone/>
            </a:pPr>
            <a:r>
              <a:rPr lang="en-US" sz="3100" dirty="0">
                <a:solidFill>
                  <a:schemeClr val="accent2"/>
                </a:solidFill>
              </a:rPr>
              <a:t>Purpose of </a:t>
            </a:r>
            <a:r>
              <a:rPr lang="en-US" sz="3100">
                <a:solidFill>
                  <a:schemeClr val="accent2"/>
                </a:solidFill>
              </a:rPr>
              <a:t>Automation?</a:t>
            </a:r>
            <a:r>
              <a:rPr lang="en-US" sz="3200">
                <a:solidFill>
                  <a:schemeClr val="accent2"/>
                </a:solidFill>
              </a:rPr>
              <a:t>		</a:t>
            </a:r>
            <a:endParaRPr lang="en-US" sz="3200" dirty="0">
              <a:solidFill>
                <a:schemeClr val="accent2"/>
              </a:solidFill>
            </a:endParaRPr>
          </a:p>
          <a:p>
            <a:r>
              <a:rPr lang="en-US" sz="2600" b="0" dirty="0">
                <a:solidFill>
                  <a:schemeClr val="accent2"/>
                </a:solidFill>
              </a:rPr>
              <a:t>Make use of </a:t>
            </a:r>
            <a:r>
              <a:rPr lang="en-US" sz="2600" dirty="0">
                <a:solidFill>
                  <a:schemeClr val="accent4"/>
                </a:solidFill>
              </a:rPr>
              <a:t>automated</a:t>
            </a:r>
            <a:r>
              <a:rPr lang="en-US" sz="2600" b="0" dirty="0">
                <a:solidFill>
                  <a:schemeClr val="accent2"/>
                </a:solidFill>
              </a:rPr>
              <a:t> </a:t>
            </a:r>
            <a:r>
              <a:rPr lang="en-US" sz="2600" dirty="0">
                <a:solidFill>
                  <a:schemeClr val="accent4"/>
                </a:solidFill>
              </a:rPr>
              <a:t>machinery</a:t>
            </a:r>
            <a:r>
              <a:rPr lang="en-US" sz="2600" b="0" dirty="0">
                <a:solidFill>
                  <a:schemeClr val="accent2"/>
                </a:solidFill>
              </a:rPr>
              <a:t> [</a:t>
            </a:r>
            <a:r>
              <a:rPr lang="en-US" sz="2600" i="1" u="sng" dirty="0">
                <a:solidFill>
                  <a:schemeClr val="accent2"/>
                </a:solidFill>
              </a:rPr>
              <a:t>cost1</a:t>
            </a:r>
            <a:r>
              <a:rPr lang="en-US" sz="2600" b="0" dirty="0">
                <a:solidFill>
                  <a:schemeClr val="accent2"/>
                </a:solidFill>
              </a:rPr>
              <a:t>]</a:t>
            </a:r>
            <a:r>
              <a:rPr lang="en-US" sz="2600" dirty="0">
                <a:solidFill>
                  <a:schemeClr val="accent2"/>
                </a:solidFill>
              </a:rPr>
              <a:t> </a:t>
            </a:r>
            <a:r>
              <a:rPr lang="en-US" sz="2600" b="0" dirty="0">
                <a:solidFill>
                  <a:schemeClr val="accent2"/>
                </a:solidFill>
              </a:rPr>
              <a:t>to produce the </a:t>
            </a:r>
            <a:r>
              <a:rPr lang="en-US" sz="2600" dirty="0">
                <a:solidFill>
                  <a:schemeClr val="accent1"/>
                </a:solidFill>
              </a:rPr>
              <a:t>most</a:t>
            </a:r>
            <a:r>
              <a:rPr lang="en-US" sz="2600" b="0" dirty="0">
                <a:solidFill>
                  <a:schemeClr val="accent2"/>
                </a:solidFill>
              </a:rPr>
              <a:t> </a:t>
            </a:r>
            <a:r>
              <a:rPr lang="en-US" sz="2600" dirty="0">
                <a:solidFill>
                  <a:schemeClr val="accent4"/>
                </a:solidFill>
              </a:rPr>
              <a:t>the</a:t>
            </a:r>
            <a:r>
              <a:rPr lang="en-US" sz="2600" b="0" dirty="0">
                <a:solidFill>
                  <a:schemeClr val="accent2"/>
                </a:solidFill>
              </a:rPr>
              <a:t> </a:t>
            </a:r>
            <a:r>
              <a:rPr lang="en-US" sz="2600" dirty="0">
                <a:solidFill>
                  <a:schemeClr val="accent4"/>
                </a:solidFill>
              </a:rPr>
              <a:t>need</a:t>
            </a:r>
            <a:r>
              <a:rPr lang="en-US" sz="2600" b="0" dirty="0">
                <a:solidFill>
                  <a:schemeClr val="accent2"/>
                </a:solidFill>
              </a:rPr>
              <a:t> at scale [</a:t>
            </a:r>
            <a:r>
              <a:rPr lang="en-US" sz="2600" i="1" u="sng" dirty="0">
                <a:solidFill>
                  <a:schemeClr val="accent2"/>
                </a:solidFill>
              </a:rPr>
              <a:t>value</a:t>
            </a:r>
            <a:r>
              <a:rPr lang="en-US" sz="2600" b="0" dirty="0">
                <a:solidFill>
                  <a:schemeClr val="accent2"/>
                </a:solidFill>
              </a:rPr>
              <a:t>] with the </a:t>
            </a:r>
            <a:r>
              <a:rPr lang="en-US" sz="2600" dirty="0">
                <a:solidFill>
                  <a:schemeClr val="accent1"/>
                </a:solidFill>
              </a:rPr>
              <a:t>least</a:t>
            </a:r>
            <a:r>
              <a:rPr lang="en-US" sz="2600" b="0" dirty="0">
                <a:solidFill>
                  <a:schemeClr val="accent2"/>
                </a:solidFill>
              </a:rPr>
              <a:t> </a:t>
            </a:r>
            <a:r>
              <a:rPr lang="en-US" sz="2600" dirty="0">
                <a:solidFill>
                  <a:schemeClr val="accent4"/>
                </a:solidFill>
              </a:rPr>
              <a:t>human effort/intervention</a:t>
            </a:r>
            <a:r>
              <a:rPr lang="en-US" sz="2600" b="0" dirty="0">
                <a:solidFill>
                  <a:schemeClr val="accent2"/>
                </a:solidFill>
              </a:rPr>
              <a:t> [</a:t>
            </a:r>
            <a:r>
              <a:rPr lang="en-US" sz="2600" i="1" u="sng" dirty="0">
                <a:solidFill>
                  <a:schemeClr val="accent2"/>
                </a:solidFill>
              </a:rPr>
              <a:t>cost2</a:t>
            </a:r>
            <a:r>
              <a:rPr lang="en-US" sz="2600" b="0" dirty="0">
                <a:solidFill>
                  <a:schemeClr val="accent2"/>
                </a:solidFill>
              </a:rPr>
              <a:t>]. E.g. Conduct 10x more </a:t>
            </a:r>
            <a:r>
              <a:rPr lang="en-US" sz="2600" b="0" dirty="0" err="1">
                <a:solidFill>
                  <a:schemeClr val="accent2"/>
                </a:solidFill>
              </a:rPr>
              <a:t>GovTech</a:t>
            </a:r>
            <a:r>
              <a:rPr lang="en-US" sz="2600" b="0" dirty="0">
                <a:solidFill>
                  <a:schemeClr val="accent2"/>
                </a:solidFill>
              </a:rPr>
              <a:t> sessions with 10x less ISS lecturers, by using automated machinery/</a:t>
            </a:r>
            <a:r>
              <a:rPr lang="en-US" sz="2600" b="0">
                <a:solidFill>
                  <a:schemeClr val="accent2"/>
                </a:solidFill>
              </a:rPr>
              <a:t>technology.</a:t>
            </a:r>
            <a:r>
              <a:rPr lang="en-US" sz="2400">
                <a:solidFill>
                  <a:schemeClr val="accent2"/>
                </a:solidFill>
              </a:rPr>
              <a:t>	</a:t>
            </a:r>
            <a:endParaRPr lang="en-US" sz="2400" dirty="0">
              <a:solidFill>
                <a:schemeClr val="accent2"/>
              </a:solidFill>
            </a:endParaRPr>
          </a:p>
        </p:txBody>
      </p:sp>
      <p:sp>
        <p:nvSpPr>
          <p:cNvPr id="4" name="Footer Placeholder 3"/>
          <p:cNvSpPr>
            <a:spLocks noGrp="1"/>
          </p:cNvSpPr>
          <p:nvPr>
            <p:ph type="ftr" sz="quarter" idx="15"/>
          </p:nvPr>
        </p:nvSpPr>
        <p:spPr/>
        <p:txBody>
          <a:bodyPr/>
          <a:lstStyle/>
          <a:p>
            <a:pPr algn="l"/>
            <a:r>
              <a:rPr lang="en-SG" sz="1000" dirty="0"/>
              <a:t>© National University of Singapore</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8</a:t>
            </a:fld>
            <a:endParaRPr lang="en-SG" dirty="0"/>
          </a:p>
        </p:txBody>
      </p:sp>
      <p:sp>
        <p:nvSpPr>
          <p:cNvPr id="10" name="Content Placeholder 2">
            <a:extLst>
              <a:ext uri="{FF2B5EF4-FFF2-40B4-BE49-F238E27FC236}">
                <a16:creationId xmlns:a16="http://schemas.microsoft.com/office/drawing/2014/main" id="{98E29513-3A1F-460E-96B1-56DE0DCC0C35}"/>
              </a:ext>
            </a:extLst>
          </p:cNvPr>
          <p:cNvSpPr txBox="1">
            <a:spLocks/>
          </p:cNvSpPr>
          <p:nvPr/>
        </p:nvSpPr>
        <p:spPr>
          <a:xfrm>
            <a:off x="6096000" y="1182207"/>
            <a:ext cx="5698788" cy="4410070"/>
          </a:xfrm>
          <a:prstGeom prst="rect">
            <a:avLst/>
          </a:prstGeom>
        </p:spPr>
        <p:txBody>
          <a:bodyPr vert="horz" lIns="91440" tIns="45720" rIns="91440" bIns="45720" rtlCol="0">
            <a:normAutofit lnSpcReduction="10000"/>
          </a:bodyPr>
          <a:lstStyle>
            <a:lvl1pPr marL="357179" indent="-357179" algn="l" defTabSz="914377" rtl="0" eaLnBrk="1" latinLnBrk="0" hangingPunct="1">
              <a:lnSpc>
                <a:spcPct val="120000"/>
              </a:lnSpc>
              <a:spcBef>
                <a:spcPts val="1000"/>
              </a:spcBef>
              <a:buFont typeface="Arial" panose="020B0604020202020204" pitchFamily="34" charset="0"/>
              <a:buChar char="•"/>
              <a:defRPr sz="2800" b="1" kern="1200">
                <a:solidFill>
                  <a:srgbClr val="F58220"/>
                </a:solidFill>
                <a:latin typeface="+mj-lt"/>
                <a:ea typeface="+mn-ea"/>
                <a:cs typeface="Arial" panose="020B0604020202020204" pitchFamily="34" charset="0"/>
              </a:defRPr>
            </a:lvl1pPr>
            <a:lvl2pPr marL="804843" indent="-447663" algn="l" defTabSz="914377" rtl="0" eaLnBrk="1" latinLnBrk="0" hangingPunct="1">
              <a:lnSpc>
                <a:spcPct val="120000"/>
              </a:lnSpc>
              <a:spcBef>
                <a:spcPts val="500"/>
              </a:spcBef>
              <a:buFont typeface="Arial" panose="020B0604020202020204" pitchFamily="34" charset="0"/>
              <a:buChar char="•"/>
              <a:defRPr sz="2400" kern="1200">
                <a:solidFill>
                  <a:schemeClr val="tx1">
                    <a:lumMod val="75000"/>
                    <a:lumOff val="25000"/>
                  </a:schemeClr>
                </a:solidFill>
                <a:latin typeface="+mj-lt"/>
                <a:ea typeface="+mn-ea"/>
                <a:cs typeface="Arial" panose="020B0604020202020204" pitchFamily="34" charset="0"/>
              </a:defRPr>
            </a:lvl2pPr>
            <a:lvl3pPr marL="1163610" indent="-358766" algn="l" defTabSz="914377"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j-lt"/>
                <a:ea typeface="+mn-ea"/>
                <a:cs typeface="Arial" panose="020B0604020202020204" pitchFamily="34" charset="0"/>
              </a:defRPr>
            </a:lvl3pPr>
            <a:lvl4pPr marL="1520787" indent="-357179" algn="l" defTabSz="914377"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j-lt"/>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accent2"/>
                </a:solidFill>
              </a:rPr>
              <a:t>What's Business?		</a:t>
            </a:r>
            <a:endParaRPr lang="en-US" sz="2400" b="0" dirty="0">
              <a:solidFill>
                <a:schemeClr val="accent2"/>
              </a:solidFill>
            </a:endParaRPr>
          </a:p>
          <a:p>
            <a:r>
              <a:rPr lang="en-US" sz="2000" b="0" dirty="0">
                <a:solidFill>
                  <a:schemeClr val="accent2"/>
                </a:solidFill>
              </a:rPr>
              <a:t>A business is an organization where </a:t>
            </a:r>
            <a:r>
              <a:rPr lang="en-US" sz="2000" dirty="0">
                <a:solidFill>
                  <a:schemeClr val="accent4"/>
                </a:solidFill>
              </a:rPr>
              <a:t>people</a:t>
            </a:r>
            <a:r>
              <a:rPr lang="en-US" sz="2000" b="0" dirty="0">
                <a:solidFill>
                  <a:schemeClr val="accent2"/>
                </a:solidFill>
              </a:rPr>
              <a:t> work together. In a business, people work to </a:t>
            </a:r>
            <a:r>
              <a:rPr lang="en-US" sz="2000" dirty="0">
                <a:solidFill>
                  <a:schemeClr val="accent4"/>
                </a:solidFill>
              </a:rPr>
              <a:t>make and sell products or services</a:t>
            </a:r>
            <a:r>
              <a:rPr lang="en-US" sz="2000" b="0" dirty="0">
                <a:solidFill>
                  <a:schemeClr val="accent2"/>
                </a:solidFill>
              </a:rPr>
              <a:t> [</a:t>
            </a:r>
            <a:r>
              <a:rPr lang="en-US" sz="2000" i="1" u="sng" dirty="0">
                <a:solidFill>
                  <a:schemeClr val="accent2"/>
                </a:solidFill>
              </a:rPr>
              <a:t>value</a:t>
            </a:r>
            <a:r>
              <a:rPr lang="en-US" sz="2000" b="0" dirty="0">
                <a:solidFill>
                  <a:schemeClr val="accent2"/>
                </a:solidFill>
              </a:rPr>
              <a:t>].</a:t>
            </a:r>
            <a:r>
              <a:rPr lang="en-US" sz="2400" b="0" dirty="0">
                <a:solidFill>
                  <a:schemeClr val="accent2"/>
                </a:solidFill>
              </a:rPr>
              <a:t>	</a:t>
            </a:r>
            <a:endParaRPr lang="en-US" sz="2400" dirty="0">
              <a:solidFill>
                <a:schemeClr val="accent2"/>
              </a:solidFill>
            </a:endParaRPr>
          </a:p>
          <a:p>
            <a:pPr marL="0" indent="0">
              <a:buFont typeface="Arial" panose="020B0604020202020204" pitchFamily="34" charset="0"/>
              <a:buNone/>
            </a:pPr>
            <a:r>
              <a:rPr lang="en-US" sz="2400" dirty="0">
                <a:solidFill>
                  <a:schemeClr val="accent2"/>
                </a:solidFill>
              </a:rPr>
              <a:t>Purpose of Business Automation?	</a:t>
            </a:r>
          </a:p>
          <a:p>
            <a:r>
              <a:rPr lang="en-US" sz="2000" b="0" dirty="0">
                <a:solidFill>
                  <a:schemeClr val="accent2"/>
                </a:solidFill>
              </a:rPr>
              <a:t>In a business, </a:t>
            </a:r>
            <a:r>
              <a:rPr lang="en-US" sz="2000" dirty="0">
                <a:solidFill>
                  <a:schemeClr val="accent4"/>
                </a:solidFill>
              </a:rPr>
              <a:t>people</a:t>
            </a:r>
            <a:r>
              <a:rPr lang="en-US" sz="2000" b="0" dirty="0">
                <a:solidFill>
                  <a:schemeClr val="accent2"/>
                </a:solidFill>
              </a:rPr>
              <a:t> work (</a:t>
            </a:r>
            <a:r>
              <a:rPr lang="en-US" sz="2000" dirty="0">
                <a:solidFill>
                  <a:schemeClr val="accent1"/>
                </a:solidFill>
              </a:rPr>
              <a:t>less</a:t>
            </a:r>
            <a:r>
              <a:rPr lang="en-US" sz="2000" b="0" dirty="0">
                <a:solidFill>
                  <a:schemeClr val="accent2"/>
                </a:solidFill>
              </a:rPr>
              <a:t>) [</a:t>
            </a:r>
            <a:r>
              <a:rPr lang="en-US" sz="2000" i="1" u="sng" dirty="0">
                <a:solidFill>
                  <a:schemeClr val="accent2"/>
                </a:solidFill>
              </a:rPr>
              <a:t>cost2</a:t>
            </a:r>
            <a:r>
              <a:rPr lang="en-US" sz="2000" b="0" dirty="0">
                <a:solidFill>
                  <a:schemeClr val="accent2"/>
                </a:solidFill>
              </a:rPr>
              <a:t>] to make and sell (</a:t>
            </a:r>
            <a:r>
              <a:rPr lang="en-US" sz="2000" dirty="0">
                <a:solidFill>
                  <a:schemeClr val="accent1"/>
                </a:solidFill>
              </a:rPr>
              <a:t>more</a:t>
            </a:r>
            <a:r>
              <a:rPr lang="en-US" sz="2000" b="0" dirty="0">
                <a:solidFill>
                  <a:schemeClr val="accent2"/>
                </a:solidFill>
              </a:rPr>
              <a:t>) </a:t>
            </a:r>
            <a:r>
              <a:rPr lang="en-US" sz="2000" dirty="0">
                <a:solidFill>
                  <a:schemeClr val="accent4"/>
                </a:solidFill>
              </a:rPr>
              <a:t>products or services </a:t>
            </a:r>
            <a:r>
              <a:rPr lang="en-US" sz="2000" b="0" dirty="0">
                <a:solidFill>
                  <a:schemeClr val="accent2"/>
                </a:solidFill>
              </a:rPr>
              <a:t>[</a:t>
            </a:r>
            <a:r>
              <a:rPr lang="en-US" sz="2000" i="1" u="sng" dirty="0">
                <a:solidFill>
                  <a:schemeClr val="accent2"/>
                </a:solidFill>
              </a:rPr>
              <a:t>value</a:t>
            </a:r>
            <a:r>
              <a:rPr lang="en-US" sz="2000" b="0" dirty="0">
                <a:solidFill>
                  <a:schemeClr val="accent2"/>
                </a:solidFill>
              </a:rPr>
              <a:t>], by using </a:t>
            </a:r>
            <a:r>
              <a:rPr lang="en-US" sz="2000" dirty="0">
                <a:solidFill>
                  <a:schemeClr val="accent4"/>
                </a:solidFill>
              </a:rPr>
              <a:t>automated machinery/technology </a:t>
            </a:r>
            <a:r>
              <a:rPr lang="en-US" sz="2000" b="0" dirty="0">
                <a:solidFill>
                  <a:schemeClr val="accent2"/>
                </a:solidFill>
              </a:rPr>
              <a:t>[</a:t>
            </a:r>
            <a:r>
              <a:rPr lang="en-US" sz="2000" i="1" u="sng" dirty="0">
                <a:solidFill>
                  <a:schemeClr val="accent2"/>
                </a:solidFill>
              </a:rPr>
              <a:t>cost1</a:t>
            </a:r>
            <a:r>
              <a:rPr lang="en-US" sz="2000" b="0" dirty="0">
                <a:solidFill>
                  <a:schemeClr val="accent2"/>
                </a:solidFill>
              </a:rPr>
              <a:t>], e.g. RPA, AI, Robotics.		</a:t>
            </a:r>
          </a:p>
        </p:txBody>
      </p:sp>
      <p:sp>
        <p:nvSpPr>
          <p:cNvPr id="11" name="Content Placeholder 2">
            <a:extLst>
              <a:ext uri="{FF2B5EF4-FFF2-40B4-BE49-F238E27FC236}">
                <a16:creationId xmlns:a16="http://schemas.microsoft.com/office/drawing/2014/main" id="{3B8A65B3-6539-4BEB-A164-B86134B67EE2}"/>
              </a:ext>
            </a:extLst>
          </p:cNvPr>
          <p:cNvSpPr txBox="1">
            <a:spLocks/>
          </p:cNvSpPr>
          <p:nvPr/>
        </p:nvSpPr>
        <p:spPr>
          <a:xfrm>
            <a:off x="397212" y="5675791"/>
            <a:ext cx="11397576" cy="817087"/>
          </a:xfrm>
          <a:prstGeom prst="rect">
            <a:avLst/>
          </a:prstGeom>
        </p:spPr>
        <p:txBody>
          <a:bodyPr vert="horz" lIns="91440" tIns="45720" rIns="91440" bIns="45720" rtlCol="0">
            <a:normAutofit/>
          </a:bodyPr>
          <a:lstStyle>
            <a:lvl1pPr marL="357179" indent="-357179" algn="l" defTabSz="914377" rtl="0" eaLnBrk="1" latinLnBrk="0" hangingPunct="1">
              <a:lnSpc>
                <a:spcPct val="120000"/>
              </a:lnSpc>
              <a:spcBef>
                <a:spcPts val="1000"/>
              </a:spcBef>
              <a:buFont typeface="Arial" panose="020B0604020202020204" pitchFamily="34" charset="0"/>
              <a:buChar char="•"/>
              <a:defRPr sz="2800" b="1" kern="1200">
                <a:solidFill>
                  <a:srgbClr val="F58220"/>
                </a:solidFill>
                <a:latin typeface="+mj-lt"/>
                <a:ea typeface="+mn-ea"/>
                <a:cs typeface="Arial" panose="020B0604020202020204" pitchFamily="34" charset="0"/>
              </a:defRPr>
            </a:lvl1pPr>
            <a:lvl2pPr marL="804843" indent="-447663" algn="l" defTabSz="914377" rtl="0" eaLnBrk="1" latinLnBrk="0" hangingPunct="1">
              <a:lnSpc>
                <a:spcPct val="120000"/>
              </a:lnSpc>
              <a:spcBef>
                <a:spcPts val="500"/>
              </a:spcBef>
              <a:buFont typeface="Arial" panose="020B0604020202020204" pitchFamily="34" charset="0"/>
              <a:buChar char="•"/>
              <a:defRPr sz="2400" kern="1200">
                <a:solidFill>
                  <a:schemeClr val="tx1">
                    <a:lumMod val="75000"/>
                    <a:lumOff val="25000"/>
                  </a:schemeClr>
                </a:solidFill>
                <a:latin typeface="+mj-lt"/>
                <a:ea typeface="+mn-ea"/>
                <a:cs typeface="Arial" panose="020B0604020202020204" pitchFamily="34" charset="0"/>
              </a:defRPr>
            </a:lvl2pPr>
            <a:lvl3pPr marL="1163610" indent="-358766" algn="l" defTabSz="914377"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j-lt"/>
                <a:ea typeface="+mn-ea"/>
                <a:cs typeface="Arial" panose="020B0604020202020204" pitchFamily="34" charset="0"/>
              </a:defRPr>
            </a:lvl3pPr>
            <a:lvl4pPr marL="1520787" indent="-357179" algn="l" defTabSz="914377"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j-lt"/>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100" b="0" dirty="0">
                <a:solidFill>
                  <a:schemeClr val="accent2"/>
                </a:solidFill>
              </a:rPr>
              <a:t>WHEN</a:t>
            </a:r>
            <a:r>
              <a:rPr lang="en-US" sz="3100" dirty="0">
                <a:solidFill>
                  <a:schemeClr val="accent2"/>
                </a:solidFill>
              </a:rPr>
              <a:t> [</a:t>
            </a:r>
            <a:r>
              <a:rPr lang="en-US" sz="3100" i="1" u="sng" dirty="0">
                <a:solidFill>
                  <a:schemeClr val="accent2"/>
                </a:solidFill>
              </a:rPr>
              <a:t>value</a:t>
            </a:r>
            <a:r>
              <a:rPr lang="en-US" sz="3100" dirty="0">
                <a:solidFill>
                  <a:schemeClr val="accent2"/>
                </a:solidFill>
              </a:rPr>
              <a:t>] &gt; [</a:t>
            </a:r>
            <a:r>
              <a:rPr lang="en-US" sz="3100" i="1" u="sng" dirty="0">
                <a:solidFill>
                  <a:schemeClr val="accent2"/>
                </a:solidFill>
              </a:rPr>
              <a:t>cost1</a:t>
            </a:r>
            <a:r>
              <a:rPr lang="en-US" sz="3100" dirty="0">
                <a:solidFill>
                  <a:schemeClr val="accent2"/>
                </a:solidFill>
              </a:rPr>
              <a:t>] + [</a:t>
            </a:r>
            <a:r>
              <a:rPr lang="en-US" sz="3100" i="1" u="sng" dirty="0">
                <a:solidFill>
                  <a:schemeClr val="accent2"/>
                </a:solidFill>
              </a:rPr>
              <a:t>cost2</a:t>
            </a:r>
            <a:r>
              <a:rPr lang="en-US" sz="3100" dirty="0">
                <a:solidFill>
                  <a:schemeClr val="accent2"/>
                </a:solidFill>
              </a:rPr>
              <a:t>] </a:t>
            </a:r>
            <a:r>
              <a:rPr lang="en-US" sz="3100" b="0" dirty="0">
                <a:solidFill>
                  <a:schemeClr val="accent2"/>
                </a:solidFill>
              </a:rPr>
              <a:t>THEN</a:t>
            </a:r>
            <a:r>
              <a:rPr lang="en-US" sz="3100" dirty="0">
                <a:solidFill>
                  <a:schemeClr val="accent2"/>
                </a:solidFill>
              </a:rPr>
              <a:t> Automate</a:t>
            </a:r>
            <a:endParaRPr lang="en-US" sz="2400" dirty="0">
              <a:solidFill>
                <a:schemeClr val="accent2"/>
              </a:solidFill>
            </a:endParaRPr>
          </a:p>
        </p:txBody>
      </p:sp>
    </p:spTree>
    <p:extLst>
      <p:ext uri="{BB962C8B-B14F-4D97-AF65-F5344CB8AC3E}">
        <p14:creationId xmlns:p14="http://schemas.microsoft.com/office/powerpoint/2010/main" val="199025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1000"/>
                                        <p:tgtEl>
                                          <p:spTgt spid="10">
                                            <p:txEl>
                                              <p:pRg st="0" end="0"/>
                                            </p:txEl>
                                          </p:spTgt>
                                        </p:tgtEl>
                                      </p:cBhvr>
                                    </p:animEffect>
                                    <p:anim calcmode="lin" valueType="num">
                                      <p:cBhvr>
                                        <p:cTn id="3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0">
                                            <p:txEl>
                                              <p:pRg st="1" end="1"/>
                                            </p:txEl>
                                          </p:spTgt>
                                        </p:tgtEl>
                                        <p:attrNameLst>
                                          <p:attrName>style.visibility</p:attrName>
                                        </p:attrNameLst>
                                      </p:cBhvr>
                                      <p:to>
                                        <p:strVal val="visible"/>
                                      </p:to>
                                    </p:set>
                                    <p:animEffect transition="in" filter="fade">
                                      <p:cBhvr>
                                        <p:cTn id="36" dur="1000"/>
                                        <p:tgtEl>
                                          <p:spTgt spid="10">
                                            <p:txEl>
                                              <p:pRg st="1" end="1"/>
                                            </p:txEl>
                                          </p:spTgt>
                                        </p:tgtEl>
                                      </p:cBhvr>
                                    </p:animEffect>
                                    <p:anim calcmode="lin" valueType="num">
                                      <p:cBhvr>
                                        <p:cTn id="37"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fade">
                                      <p:cBhvr>
                                        <p:cTn id="43" dur="1000"/>
                                        <p:tgtEl>
                                          <p:spTgt spid="10">
                                            <p:txEl>
                                              <p:pRg st="2" end="2"/>
                                            </p:txEl>
                                          </p:spTgt>
                                        </p:tgtEl>
                                      </p:cBhvr>
                                    </p:animEffect>
                                    <p:anim calcmode="lin" valueType="num">
                                      <p:cBhvr>
                                        <p:cTn id="44"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45"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xEl>
                                              <p:pRg st="3" end="3"/>
                                            </p:txEl>
                                          </p:spTgt>
                                        </p:tgtEl>
                                        <p:attrNameLst>
                                          <p:attrName>style.visibility</p:attrName>
                                        </p:attrNameLst>
                                      </p:cBhvr>
                                      <p:to>
                                        <p:strVal val="visible"/>
                                      </p:to>
                                    </p:set>
                                    <p:animEffect transition="in" filter="fade">
                                      <p:cBhvr>
                                        <p:cTn id="48" dur="1000"/>
                                        <p:tgtEl>
                                          <p:spTgt spid="10">
                                            <p:txEl>
                                              <p:pRg st="3" end="3"/>
                                            </p:txEl>
                                          </p:spTgt>
                                        </p:tgtEl>
                                      </p:cBhvr>
                                    </p:animEffect>
                                    <p:anim calcmode="lin" valueType="num">
                                      <p:cBhvr>
                                        <p:cTn id="49"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xEl>
                                              <p:pRg st="0" end="0"/>
                                            </p:txEl>
                                          </p:spTgt>
                                        </p:tgtEl>
                                        <p:attrNameLst>
                                          <p:attrName>style.visibility</p:attrName>
                                        </p:attrNameLst>
                                      </p:cBhvr>
                                      <p:to>
                                        <p:strVal val="visible"/>
                                      </p:to>
                                    </p:set>
                                    <p:animEffect transition="in" filter="fade">
                                      <p:cBhvr>
                                        <p:cTn id="55" dur="1000"/>
                                        <p:tgtEl>
                                          <p:spTgt spid="11">
                                            <p:txEl>
                                              <p:pRg st="0" end="0"/>
                                            </p:txEl>
                                          </p:spTgt>
                                        </p:tgtEl>
                                      </p:cBhvr>
                                    </p:animEffect>
                                    <p:anim calcmode="lin" valueType="num">
                                      <p:cBhvr>
                                        <p:cTn id="56"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pPr/>
              <a:t>9</a:t>
            </a:fld>
            <a:endParaRPr lang="en-SG" dirty="0"/>
          </a:p>
        </p:txBody>
      </p:sp>
      <p:pic>
        <p:nvPicPr>
          <p:cNvPr id="9" name="Picture 8">
            <a:extLst>
              <a:ext uri="{FF2B5EF4-FFF2-40B4-BE49-F238E27FC236}">
                <a16:creationId xmlns:a16="http://schemas.microsoft.com/office/drawing/2014/main" id="{588DE444-84E1-45AF-BA2F-5EE8DD5E3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697" y="277857"/>
            <a:ext cx="3764606" cy="6302286"/>
          </a:xfrm>
          <a:prstGeom prst="rect">
            <a:avLst/>
          </a:prstGeom>
        </p:spPr>
      </p:pic>
      <p:sp>
        <p:nvSpPr>
          <p:cNvPr id="12" name="Rectangle 11">
            <a:extLst>
              <a:ext uri="{FF2B5EF4-FFF2-40B4-BE49-F238E27FC236}">
                <a16:creationId xmlns:a16="http://schemas.microsoft.com/office/drawing/2014/main" id="{60B16F3A-BE88-47A3-8EA8-EB93FC754CDF}"/>
              </a:ext>
            </a:extLst>
          </p:cNvPr>
          <p:cNvSpPr/>
          <p:nvPr/>
        </p:nvSpPr>
        <p:spPr>
          <a:xfrm>
            <a:off x="8743950" y="5256704"/>
            <a:ext cx="3448050" cy="1323439"/>
          </a:xfrm>
          <a:prstGeom prst="rect">
            <a:avLst/>
          </a:prstGeom>
        </p:spPr>
        <p:txBody>
          <a:bodyPr wrap="square">
            <a:spAutoFit/>
          </a:bodyPr>
          <a:lstStyle/>
          <a:p>
            <a:r>
              <a:rPr lang="en-US" sz="1000" b="1" dirty="0">
                <a:solidFill>
                  <a:schemeClr val="tx1">
                    <a:lumMod val="50000"/>
                    <a:lumOff val="50000"/>
                  </a:schemeClr>
                </a:solidFill>
              </a:rPr>
              <a:t>The Economist - The advance of automation - Business hopes, fears and realities</a:t>
            </a:r>
          </a:p>
          <a:p>
            <a:endParaRPr lang="en-US" sz="1000" dirty="0">
              <a:solidFill>
                <a:schemeClr val="tx1">
                  <a:lumMod val="50000"/>
                  <a:lumOff val="50000"/>
                </a:schemeClr>
              </a:solidFill>
            </a:endParaRPr>
          </a:p>
          <a:p>
            <a:r>
              <a:rPr lang="en-US" sz="1000" dirty="0">
                <a:solidFill>
                  <a:schemeClr val="tx1">
                    <a:lumMod val="50000"/>
                    <a:lumOff val="50000"/>
                  </a:schemeClr>
                </a:solidFill>
              </a:rPr>
              <a:t>A survey of 502 C-suite executives</a:t>
            </a:r>
            <a:endParaRPr lang="en-SG" sz="1000" dirty="0">
              <a:solidFill>
                <a:schemeClr val="tx1">
                  <a:lumMod val="50000"/>
                  <a:lumOff val="50000"/>
                </a:schemeClr>
              </a:solidFill>
            </a:endParaRPr>
          </a:p>
          <a:p>
            <a:endParaRPr lang="en-SG" sz="1000" dirty="0">
              <a:solidFill>
                <a:schemeClr val="tx1">
                  <a:lumMod val="50000"/>
                  <a:lumOff val="50000"/>
                </a:schemeClr>
              </a:solidFill>
            </a:endParaRPr>
          </a:p>
          <a:p>
            <a:r>
              <a:rPr lang="en-SG" sz="1000" dirty="0">
                <a:solidFill>
                  <a:schemeClr val="tx1">
                    <a:lumMod val="50000"/>
                    <a:lumOff val="50000"/>
                  </a:schemeClr>
                </a:solidFill>
              </a:rPr>
              <a:t>https://automationfirst.economist.com/wp-content/uploads/2019/06/EIU-UiPath-The-advance-of-automation-briefing-paper.pdf</a:t>
            </a:r>
          </a:p>
        </p:txBody>
      </p:sp>
    </p:spTree>
    <p:extLst>
      <p:ext uri="{BB962C8B-B14F-4D97-AF65-F5344CB8AC3E}">
        <p14:creationId xmlns:p14="http://schemas.microsoft.com/office/powerpoint/2010/main" val="103421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AUTOFOOTER" val="No"/>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173F7E"/>
      </a:accent1>
      <a:accent2>
        <a:srgbClr val="F58220"/>
      </a:accent2>
      <a:accent3>
        <a:srgbClr val="404040"/>
      </a:accent3>
      <a:accent4>
        <a:srgbClr val="33BBBC"/>
      </a:accent4>
      <a:accent5>
        <a:srgbClr val="7F7F7F"/>
      </a:accent5>
      <a:accent6>
        <a:srgbClr val="FFFFFF"/>
      </a:accent6>
      <a:hlink>
        <a:srgbClr val="173F7E"/>
      </a:hlink>
      <a:folHlink>
        <a:srgbClr val="7F7F7F"/>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Theme1" id="{91B66467-7EFC-4B58-A0EB-3450E8B960CD}" vid="{B85C76FD-7EC2-4663-96A4-3E9E85EF7C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15189</TotalTime>
  <Words>2054</Words>
  <Application>Microsoft Office PowerPoint</Application>
  <PresentationFormat>Widescreen</PresentationFormat>
  <Paragraphs>351</Paragraphs>
  <Slides>43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宋体</vt:lpstr>
      <vt:lpstr>Arial</vt:lpstr>
      <vt:lpstr>Calibri</vt:lpstr>
      <vt:lpstr>Century Gothic</vt:lpstr>
      <vt:lpstr>Theme1</vt:lpstr>
      <vt:lpstr>PowerPoint Presentation</vt:lpstr>
      <vt:lpstr>Agenda</vt:lpstr>
      <vt:lpstr>Agenda</vt:lpstr>
      <vt:lpstr>PowerPoint Presentation</vt:lpstr>
      <vt:lpstr>Air-Con?</vt:lpstr>
      <vt:lpstr>Robotic Vacuum? </vt:lpstr>
      <vt:lpstr>1.1 Overview : Automaton History</vt:lpstr>
      <vt:lpstr>1.1 Overview : Business Automaton</vt:lpstr>
      <vt:lpstr>PowerPoint Presentation</vt:lpstr>
      <vt:lpstr>PowerPoint Presentation</vt:lpstr>
      <vt:lpstr>PowerPoint Presentation</vt:lpstr>
      <vt:lpstr>Agenda</vt:lpstr>
      <vt:lpstr>1.2 Hard Automation vs. Soft Automation</vt:lpstr>
      <vt:lpstr>PowerPoint Presentation</vt:lpstr>
      <vt:lpstr>1.2.1 Hard Automation : Manipulator Robotics </vt:lpstr>
      <vt:lpstr>1.2.1 Hard Automation : Manipulator Robotics </vt:lpstr>
      <vt:lpstr>1.2.1 Hard Automation : Mobile Robotics</vt:lpstr>
      <vt:lpstr>1.2.1 Hard Automation : Mobile Robotics</vt:lpstr>
      <vt:lpstr>PowerPoint Presentation</vt:lpstr>
      <vt:lpstr>1.2.2 Soft Automation : Rule-based BPA RPA</vt:lpstr>
      <vt:lpstr>1.2.2 Soft Automation : Rule-based BPA RPA</vt:lpstr>
      <vt:lpstr>1.2.2 Soft Automation : AI-based IPA</vt:lpstr>
      <vt:lpstr>1.2.2 Soft Automation : AI-based IPA</vt:lpstr>
      <vt:lpstr>1.2.2 Soft Automation : AI-based IPA</vt:lpstr>
      <vt:lpstr>1.2.2 Soft Automation : AI-based IPA</vt:lpstr>
      <vt:lpstr>PowerPoint Presentation</vt:lpstr>
      <vt:lpstr>PowerPoint Presentation</vt:lpstr>
      <vt:lpstr>PowerPoint Presentation</vt:lpstr>
      <vt:lpstr>PowerPoint Presentation</vt:lpstr>
      <vt:lpstr>Agenda</vt:lpstr>
      <vt:lpstr>1.3 New Jobs in Automation Era</vt:lpstr>
      <vt:lpstr>1.3 New Jobs in Automation Era</vt:lpstr>
      <vt:lpstr>Agenda</vt:lpstr>
      <vt:lpstr>1.4 Summary</vt:lpstr>
      <vt:lpstr>1.4 Summary</vt:lpstr>
      <vt:lpstr>1.4 Summary</vt:lpstr>
      <vt:lpstr>Maslow’s  Hierarchy of  Human Needs</vt:lpstr>
      <vt:lpstr>1.4 Summary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 Zhan</dc:creator>
  <cp:lastModifiedBy>Gu Zhan</cp:lastModifiedBy>
  <cp:revision>2543</cp:revision>
  <cp:lastPrinted>2015-02-25T07:22:35Z</cp:lastPrinted>
  <dcterms:created xsi:type="dcterms:W3CDTF">2014-12-11T07:55:35Z</dcterms:created>
  <dcterms:modified xsi:type="dcterms:W3CDTF">2021-02-26T02:16:07Z</dcterms:modified>
</cp:coreProperties>
</file>